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7"/>
  </p:notesMasterIdLst>
  <p:handoutMasterIdLst>
    <p:handoutMasterId r:id="rId18"/>
  </p:handoutMasterIdLst>
  <p:sldIdLst>
    <p:sldId id="340" r:id="rId3"/>
    <p:sldId id="351" r:id="rId4"/>
    <p:sldId id="352" r:id="rId5"/>
    <p:sldId id="353" r:id="rId6"/>
    <p:sldId id="302" r:id="rId7"/>
    <p:sldId id="319" r:id="rId8"/>
    <p:sldId id="346" r:id="rId9"/>
    <p:sldId id="347" r:id="rId10"/>
    <p:sldId id="355" r:id="rId11"/>
    <p:sldId id="356" r:id="rId12"/>
    <p:sldId id="357" r:id="rId13"/>
    <p:sldId id="348" r:id="rId14"/>
    <p:sldId id="354" r:id="rId15"/>
    <p:sldId id="349" r:id="rId16"/>
  </p:sldIdLst>
  <p:sldSz cx="9144000" cy="6858000" type="screen4x3"/>
  <p:notesSz cx="6781800" cy="99187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oreillkd" initials="o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clrMode="gray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D4F53"/>
    <a:srgbClr val="F0AB00"/>
    <a:srgbClr val="0083BE"/>
    <a:srgbClr val="003150"/>
    <a:srgbClr val="4D4F00"/>
    <a:srgbClr val="1C0E52"/>
    <a:srgbClr val="A626AA"/>
    <a:srgbClr val="641F45"/>
    <a:srgbClr val="C90062"/>
    <a:srgbClr val="6992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7671" autoAdjust="0"/>
    <p:restoredTop sz="94660"/>
  </p:normalViewPr>
  <p:slideViewPr>
    <p:cSldViewPr>
      <p:cViewPr varScale="1">
        <p:scale>
          <a:sx n="72" d="100"/>
          <a:sy n="72" d="100"/>
        </p:scale>
        <p:origin x="-90" y="-13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5" d="100"/>
        <a:sy n="6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commentAuthors" Target="commentAuthor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846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1750" y="0"/>
            <a:ext cx="293846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992CFE-1653-3143-8FEB-65108F57A32C}" type="datetimeFigureOut">
              <a:rPr lang="en-US" smtClean="0"/>
              <a:pPr/>
              <a:t>3/3/2014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1813"/>
            <a:ext cx="293846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1750" y="9421813"/>
            <a:ext cx="293846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6F1C59-8B66-1F4C-9165-671B03B7EAF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07017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3846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 dirty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1750" y="0"/>
            <a:ext cx="293846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GB" dirty="0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1225" y="744538"/>
            <a:ext cx="4959350" cy="37195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33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7863" y="4711700"/>
            <a:ext cx="5426075" cy="446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1813"/>
            <a:ext cx="293846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 dirty="0"/>
          </a:p>
        </p:txBody>
      </p:sp>
      <p:sp>
        <p:nvSpPr>
          <p:cNvPr id="133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1750" y="9421813"/>
            <a:ext cx="293846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2AEB0AD-F862-492B-BFB6-25EBB020F073}" type="slidenum">
              <a:rPr lang="en-GB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6382791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GB"/>
              <a:t>International Office, Aston University</a:t>
            </a:r>
          </a:p>
        </p:txBody>
      </p:sp>
      <p:sp>
        <p:nvSpPr>
          <p:cNvPr id="46083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GB"/>
              <a:t>www.aston.ac.uk</a:t>
            </a:r>
          </a:p>
        </p:txBody>
      </p:sp>
      <p:sp>
        <p:nvSpPr>
          <p:cNvPr id="4608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C76E3E3E-CD38-BA44-AFCC-C6DBD0C7FAE8}" type="slidenum">
              <a:rPr lang="en-GB"/>
              <a:pPr eaLnBrk="1" hangingPunct="1"/>
              <a:t>1</a:t>
            </a:fld>
            <a:endParaRPr lang="en-GB"/>
          </a:p>
        </p:txBody>
      </p:sp>
      <p:sp>
        <p:nvSpPr>
          <p:cNvPr id="460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917A548-3EBF-441F-9D6E-83E6915EFF46}" type="slidenum">
              <a:rPr lang="en-GB" altLang="en-US" smtClean="0"/>
              <a:pPr/>
              <a:t>2</a:t>
            </a:fld>
            <a:endParaRPr lang="en-GB" altLang="en-US" smtClean="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buFontTx/>
              <a:buChar char="•"/>
            </a:pPr>
            <a:r>
              <a:rPr lang="en-US" altLang="en-US" smtClean="0"/>
              <a:t> I am one of the senior lecturers on the English Language programme and I am soon to be Head of the English subject group at Aston.</a:t>
            </a:r>
          </a:p>
          <a:p>
            <a:pPr eaLnBrk="1" hangingPunct="1">
              <a:buFontTx/>
              <a:buChar char="•"/>
            </a:pPr>
            <a:r>
              <a:rPr lang="en-US" altLang="en-US" smtClean="0"/>
              <a:t>My partners in crime today are….the students’ perspective (what it’s really like)</a:t>
            </a:r>
          </a:p>
          <a:p>
            <a:pPr eaLnBrk="1" hangingPunct="1"/>
            <a:endParaRPr lang="en-US" altLang="en-US" smtClean="0"/>
          </a:p>
          <a:p>
            <a:pPr eaLnBrk="1" hangingPunct="1">
              <a:buFontTx/>
              <a:buChar char="•"/>
            </a:pPr>
            <a:r>
              <a:rPr lang="en-US" altLang="en-US" smtClean="0"/>
              <a:t>You have passed the first test and that’s finding your way round….</a:t>
            </a:r>
          </a:p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6E47D19-580A-4D44-965A-7C3514853E3F}" type="slidenum">
              <a:rPr lang="en-GB"/>
              <a:pPr/>
              <a:t>3</a:t>
            </a:fld>
            <a:endParaRPr lang="en-GB"/>
          </a:p>
        </p:txBody>
      </p:sp>
      <p:sp>
        <p:nvSpPr>
          <p:cNvPr id="290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0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0CB2E6B-3901-4B5B-B170-DC806D188120}" type="slidenum">
              <a:rPr lang="en-GB" altLang="en-US" smtClean="0"/>
              <a:pPr/>
              <a:t>8</a:t>
            </a:fld>
            <a:endParaRPr lang="en-GB" altLang="en-US" smtClean="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altLang="en-US" smtClean="0"/>
              <a:t>You will then have a foundation to apply your theoretical knowledge to real world contexts. There is the chance to dip into all three at a general level, or to specialise in one or more of these areas if you wish.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0AB00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GB" dirty="0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947738" y="2417763"/>
            <a:ext cx="7585075" cy="1439862"/>
          </a:xfrm>
        </p:spPr>
        <p:txBody>
          <a:bodyPr/>
          <a:lstStyle>
            <a:lvl1pPr>
              <a:defRPr sz="4000" baseline="0"/>
            </a:lvl1pPr>
          </a:lstStyle>
          <a:p>
            <a:pPr lvl="0"/>
            <a:r>
              <a:rPr lang="en-GB" noProof="0" dirty="0" smtClean="0"/>
              <a:t>Aston Welcome</a:t>
            </a:r>
            <a:br>
              <a:rPr lang="en-GB" noProof="0" dirty="0" smtClean="0"/>
            </a:br>
            <a:endParaRPr lang="en-GB" noProof="0" dirty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47738" y="5908675"/>
            <a:ext cx="7585075" cy="360363"/>
          </a:xfr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>
                <a:solidFill>
                  <a:srgbClr val="4D4F53"/>
                </a:solidFill>
              </a:defRPr>
            </a:lvl1pPr>
          </a:lstStyle>
          <a:p>
            <a:pPr lvl="0"/>
            <a:r>
              <a:rPr lang="en-US" noProof="0" dirty="0" smtClean="0"/>
              <a:t>Click to edit Master subtitle style</a:t>
            </a:r>
            <a:endParaRPr lang="en-GB" noProof="0" dirty="0" smtClean="0"/>
          </a:p>
        </p:txBody>
      </p:sp>
      <p:pic>
        <p:nvPicPr>
          <p:cNvPr id="2" name="Picture 1" descr="aston_uni_birm_pCoolGray11_CMYK_white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60648"/>
            <a:ext cx="2376264" cy="97041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4898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63563"/>
            <a:ext cx="1890713" cy="55546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54088" y="563563"/>
            <a:ext cx="5522912" cy="55546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90724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7A89045-6B66-3747-8636-EBB5CFA4E95E}" type="datetimeFigureOut">
              <a:rPr lang="en-US" smtClean="0"/>
              <a:pPr/>
              <a:t>3/3/2014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CF81F9A-C596-9F4F-9A94-DE24E558B2E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11793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7A89045-6B66-3747-8636-EBB5CFA4E95E}" type="datetimeFigureOut">
              <a:rPr lang="en-US" smtClean="0"/>
              <a:pPr/>
              <a:t>3/3/2014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CF81F9A-C596-9F4F-9A94-DE24E558B2E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91925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7A89045-6B66-3747-8636-EBB5CFA4E95E}" type="datetimeFigureOut">
              <a:rPr lang="en-US" smtClean="0"/>
              <a:pPr/>
              <a:t>3/3/2014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CF81F9A-C596-9F4F-9A94-DE24E558B2E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59592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7A89045-6B66-3747-8636-EBB5CFA4E95E}" type="datetimeFigureOut">
              <a:rPr lang="en-US" smtClean="0"/>
              <a:pPr/>
              <a:t>3/3/2014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CF81F9A-C596-9F4F-9A94-DE24E558B2E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40774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7A89045-6B66-3747-8636-EBB5CFA4E95E}" type="datetimeFigureOut">
              <a:rPr lang="en-US" smtClean="0"/>
              <a:pPr/>
              <a:t>3/3/2014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CF81F9A-C596-9F4F-9A94-DE24E558B2E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94765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7A89045-6B66-3747-8636-EBB5CFA4E95E}" type="datetimeFigureOut">
              <a:rPr lang="en-US" smtClean="0"/>
              <a:pPr/>
              <a:t>3/3/2014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CF81F9A-C596-9F4F-9A94-DE24E558B2E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600592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7A89045-6B66-3747-8636-EBB5CFA4E95E}" type="datetimeFigureOut">
              <a:rPr lang="en-US" smtClean="0"/>
              <a:pPr/>
              <a:t>3/3/2014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CF81F9A-C596-9F4F-9A94-DE24E558B2E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66909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7A89045-6B66-3747-8636-EBB5CFA4E95E}" type="datetimeFigureOut">
              <a:rPr lang="en-US" smtClean="0"/>
              <a:pPr/>
              <a:t>3/3/2014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CF81F9A-C596-9F4F-9A94-DE24E558B2E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96452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0202883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7A89045-6B66-3747-8636-EBB5CFA4E95E}" type="datetimeFigureOut">
              <a:rPr lang="en-US" smtClean="0"/>
              <a:pPr/>
              <a:t>3/3/2014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CF81F9A-C596-9F4F-9A94-DE24E558B2E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961207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7A89045-6B66-3747-8636-EBB5CFA4E95E}" type="datetimeFigureOut">
              <a:rPr lang="en-US" smtClean="0"/>
              <a:pPr/>
              <a:t>3/3/2014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CF81F9A-C596-9F4F-9A94-DE24E558B2E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437621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7A89045-6B66-3747-8636-EBB5CFA4E95E}" type="datetimeFigureOut">
              <a:rPr lang="en-US" smtClean="0"/>
              <a:pPr/>
              <a:t>3/3/2014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CF81F9A-C596-9F4F-9A94-DE24E558B2E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93377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734511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54088" y="2093913"/>
            <a:ext cx="3706812" cy="40243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13300" y="2093913"/>
            <a:ext cx="3706813" cy="40243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73527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92451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14857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090674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320657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464813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AutoShape 8"/>
          <p:cNvSpPr>
            <a:spLocks noChangeArrowheads="1"/>
          </p:cNvSpPr>
          <p:nvPr/>
        </p:nvSpPr>
        <p:spPr bwMode="auto">
          <a:xfrm rot="10800000">
            <a:off x="8423275" y="1341438"/>
            <a:ext cx="720725" cy="863600"/>
          </a:xfrm>
          <a:prstGeom prst="rtTriangle">
            <a:avLst/>
          </a:prstGeom>
          <a:solidFill>
            <a:srgbClr val="F0AB00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GB" dirty="0"/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0"/>
            <a:ext cx="9144000" cy="1454150"/>
          </a:xfrm>
          <a:prstGeom prst="rect">
            <a:avLst/>
          </a:prstGeom>
          <a:solidFill>
            <a:srgbClr val="F0AB00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GB" dirty="0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54088" y="563563"/>
            <a:ext cx="756602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  <a:endParaRPr lang="en-GB" dirty="0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54088" y="2093913"/>
            <a:ext cx="7566025" cy="402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lnSpc>
          <a:spcPct val="108000"/>
        </a:lnSpc>
        <a:spcBef>
          <a:spcPct val="0"/>
        </a:spcBef>
        <a:spcAft>
          <a:spcPct val="0"/>
        </a:spcAft>
        <a:buClr>
          <a:srgbClr val="F0AB00"/>
        </a:buClr>
        <a:buSzPct val="80000"/>
        <a:buFont typeface="Arial Bold"/>
        <a:buChar char="►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lnSpc>
          <a:spcPct val="108000"/>
        </a:lnSpc>
        <a:spcBef>
          <a:spcPct val="0"/>
        </a:spcBef>
        <a:spcAft>
          <a:spcPct val="0"/>
        </a:spcAft>
        <a:buClr>
          <a:srgbClr val="F0AB00"/>
        </a:buClr>
        <a:buSzPct val="80000"/>
        <a:buFont typeface="Arial Bold"/>
        <a:buChar char="►"/>
        <a:defRPr sz="20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lnSpc>
          <a:spcPct val="108000"/>
        </a:lnSpc>
        <a:spcBef>
          <a:spcPct val="0"/>
        </a:spcBef>
        <a:spcAft>
          <a:spcPct val="0"/>
        </a:spcAft>
        <a:buClr>
          <a:srgbClr val="F0AB00"/>
        </a:buClr>
        <a:buSzPct val="80000"/>
        <a:buFont typeface="Arial Bold"/>
        <a:buChar char="►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lnSpc>
          <a:spcPct val="108000"/>
        </a:lnSpc>
        <a:spcBef>
          <a:spcPct val="0"/>
        </a:spcBef>
        <a:spcAft>
          <a:spcPct val="0"/>
        </a:spcAft>
        <a:buClr>
          <a:srgbClr val="F0AB00"/>
        </a:buClr>
        <a:buSzPct val="80000"/>
        <a:buFont typeface="Arial Bold"/>
        <a:buChar char="►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lnSpc>
          <a:spcPct val="108000"/>
        </a:lnSpc>
        <a:spcBef>
          <a:spcPct val="0"/>
        </a:spcBef>
        <a:spcAft>
          <a:spcPct val="0"/>
        </a:spcAft>
        <a:buClr>
          <a:srgbClr val="F0AB00"/>
        </a:buClr>
        <a:buSzPct val="100000"/>
        <a:buFontTx/>
        <a:buBlip>
          <a:blip r:embed="rId13"/>
        </a:buBlip>
        <a:defRPr sz="2000">
          <a:solidFill>
            <a:srgbClr val="F0AB00"/>
          </a:solidFill>
          <a:latin typeface="Wingdings 3" charset="2"/>
          <a:cs typeface="Wingdings 3" charset="2"/>
        </a:defRPr>
      </a:lvl5pPr>
      <a:lvl6pPr marL="2514600" indent="-228600" algn="l" rtl="0" eaLnBrk="1" fontAlgn="base" hangingPunct="1">
        <a:lnSpc>
          <a:spcPct val="108000"/>
        </a:lnSpc>
        <a:spcBef>
          <a:spcPct val="0"/>
        </a:spcBef>
        <a:spcAft>
          <a:spcPct val="0"/>
        </a:spcAft>
        <a:buBlip>
          <a:blip r:embed="rId14"/>
        </a:buBlip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lnSpc>
          <a:spcPct val="108000"/>
        </a:lnSpc>
        <a:spcBef>
          <a:spcPct val="0"/>
        </a:spcBef>
        <a:spcAft>
          <a:spcPct val="0"/>
        </a:spcAft>
        <a:buBlip>
          <a:blip r:embed="rId14"/>
        </a:buBlip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lnSpc>
          <a:spcPct val="108000"/>
        </a:lnSpc>
        <a:spcBef>
          <a:spcPct val="0"/>
        </a:spcBef>
        <a:spcAft>
          <a:spcPct val="0"/>
        </a:spcAft>
        <a:buBlip>
          <a:blip r:embed="rId14"/>
        </a:buBlip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lnSpc>
          <a:spcPct val="108000"/>
        </a:lnSpc>
        <a:spcBef>
          <a:spcPct val="0"/>
        </a:spcBef>
        <a:spcAft>
          <a:spcPct val="0"/>
        </a:spcAft>
        <a:buBlip>
          <a:blip r:embed="rId14"/>
        </a:buBlip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845243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w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rest clipping path.ai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04864" y="-3663189"/>
            <a:ext cx="19309278" cy="13644917"/>
          </a:xfrm>
          <a:prstGeom prst="rect">
            <a:avLst/>
          </a:prstGeom>
        </p:spPr>
      </p:pic>
      <p:sp>
        <p:nvSpPr>
          <p:cNvPr id="409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51520" y="2636838"/>
            <a:ext cx="4752527" cy="1944290"/>
          </a:xfrm>
        </p:spPr>
        <p:txBody>
          <a:bodyPr/>
          <a:lstStyle/>
          <a:p>
            <a:pPr eaLnBrk="1" hangingPunct="1"/>
            <a:r>
              <a:rPr lang="en-GB" b="1" dirty="0">
                <a:latin typeface="Arial" charset="0"/>
              </a:rPr>
              <a:t>An introduction to</a:t>
            </a:r>
            <a:br>
              <a:rPr lang="en-GB" b="1" dirty="0">
                <a:latin typeface="Arial" charset="0"/>
              </a:rPr>
            </a:br>
            <a:r>
              <a:rPr lang="en-GB" b="1" dirty="0">
                <a:latin typeface="Arial" charset="0"/>
              </a:rPr>
              <a:t>Aston University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79512" y="5589240"/>
            <a:ext cx="87129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i="1" dirty="0" smtClean="0"/>
              <a:t>Employable graduates; exploitable research</a:t>
            </a:r>
            <a:endParaRPr lang="en-GB" sz="2800" b="1" i="1" dirty="0"/>
          </a:p>
        </p:txBody>
      </p:sp>
    </p:spTree>
    <p:extLst>
      <p:ext uri="{BB962C8B-B14F-4D97-AF65-F5344CB8AC3E}">
        <p14:creationId xmlns:p14="http://schemas.microsoft.com/office/powerpoint/2010/main" val="26394602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_DSC204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92373"/>
            <a:ext cx="9144000" cy="6073254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_DSC207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92373"/>
            <a:ext cx="9144000" cy="6073254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 smtClean="0"/>
              <a:t>TESOL at Aston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1700808"/>
            <a:ext cx="7836545" cy="4417417"/>
          </a:xfrm>
        </p:spPr>
        <p:txBody>
          <a:bodyPr/>
          <a:lstStyle/>
          <a:p>
            <a:pPr>
              <a:buNone/>
            </a:pPr>
            <a:r>
              <a:rPr lang="en-GB" b="1" u="sng" dirty="0" smtClean="0"/>
              <a:t>On campus</a:t>
            </a:r>
          </a:p>
          <a:p>
            <a:r>
              <a:rPr lang="en-GB" dirty="0" smtClean="0"/>
              <a:t>BSc in English Language </a:t>
            </a:r>
          </a:p>
          <a:p>
            <a:r>
              <a:rPr lang="en-GB" dirty="0" smtClean="0"/>
              <a:t>MA in TESOL</a:t>
            </a:r>
          </a:p>
          <a:p>
            <a:r>
              <a:rPr lang="en-GB" dirty="0" smtClean="0"/>
              <a:t>MA in TESOL and Translation Studies</a:t>
            </a:r>
          </a:p>
          <a:p>
            <a:r>
              <a:rPr lang="en-GB" dirty="0" smtClean="0"/>
              <a:t>PhDs</a:t>
            </a:r>
          </a:p>
          <a:p>
            <a:endParaRPr lang="en-GB" dirty="0" smtClean="0"/>
          </a:p>
          <a:p>
            <a:pPr>
              <a:buNone/>
            </a:pPr>
            <a:r>
              <a:rPr lang="en-GB" b="1" u="sng" dirty="0" smtClean="0"/>
              <a:t>Distance Learning</a:t>
            </a:r>
          </a:p>
          <a:p>
            <a:r>
              <a:rPr lang="en-GB" dirty="0" smtClean="0"/>
              <a:t>MSc in TESOL</a:t>
            </a:r>
          </a:p>
          <a:p>
            <a:r>
              <a:rPr lang="en-GB" dirty="0" smtClean="0"/>
              <a:t>MSc in Educational Management in TESOL</a:t>
            </a:r>
          </a:p>
          <a:p>
            <a:r>
              <a:rPr lang="en-GB" dirty="0" smtClean="0"/>
              <a:t>MSc in Teaching English for Specific Purposes</a:t>
            </a:r>
          </a:p>
          <a:p>
            <a:r>
              <a:rPr lang="en-GB" dirty="0" smtClean="0"/>
              <a:t>MSc in Teaching English to Young Learners</a:t>
            </a:r>
          </a:p>
          <a:p>
            <a:r>
              <a:rPr lang="en-GB" dirty="0" smtClean="0"/>
              <a:t>PhDs</a:t>
            </a:r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 smtClean="0"/>
              <a:t>Content 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Pedagogic/professional modules</a:t>
            </a:r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r>
              <a:rPr lang="en-GB" dirty="0" smtClean="0"/>
              <a:t>Methodology, Course and Materials Design, Teaching Young Learners</a:t>
            </a:r>
          </a:p>
          <a:p>
            <a:endParaRPr lang="en-GB" dirty="0" smtClean="0"/>
          </a:p>
          <a:p>
            <a:r>
              <a:rPr lang="en-GB" dirty="0" smtClean="0"/>
              <a:t>Linguistics modules</a:t>
            </a:r>
          </a:p>
          <a:p>
            <a:endParaRPr lang="en-GB" dirty="0" smtClean="0"/>
          </a:p>
          <a:p>
            <a:pPr>
              <a:buNone/>
            </a:pPr>
            <a:r>
              <a:rPr lang="en-GB" dirty="0" smtClean="0"/>
              <a:t>Analysing spoken and written discourse, lexis, grammar</a:t>
            </a:r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endParaRPr lang="en-GB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 smtClean="0"/>
              <a:t>Distance Learning at Aston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Distance learning TESOL programmes since 1988</a:t>
            </a:r>
          </a:p>
          <a:p>
            <a:endParaRPr lang="en-GB" dirty="0" smtClean="0"/>
          </a:p>
          <a:p>
            <a:r>
              <a:rPr lang="en-GB" dirty="0" smtClean="0"/>
              <a:t>Based in the concept of ‘situated learning’</a:t>
            </a:r>
          </a:p>
          <a:p>
            <a:endParaRPr lang="en-GB" dirty="0" smtClean="0"/>
          </a:p>
          <a:p>
            <a:r>
              <a:rPr lang="en-GB" dirty="0" smtClean="0"/>
              <a:t>Theorising practice and practising theory</a:t>
            </a:r>
          </a:p>
          <a:p>
            <a:endParaRPr lang="en-GB" dirty="0" smtClean="0"/>
          </a:p>
          <a:p>
            <a:r>
              <a:rPr lang="en-GB" dirty="0" smtClean="0"/>
              <a:t>Flexible</a:t>
            </a:r>
          </a:p>
          <a:p>
            <a:pPr>
              <a:buNone/>
            </a:pPr>
            <a:endParaRPr lang="en-GB" dirty="0" smtClean="0"/>
          </a:p>
          <a:p>
            <a:r>
              <a:rPr lang="en-GB" dirty="0" smtClean="0"/>
              <a:t>Effective use of technology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 bwMode="auto">
          <a:xfrm>
            <a:off x="0" y="1412776"/>
            <a:ext cx="9148148" cy="324036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noFill/>
            <a:miter lim="800000"/>
          </a:ln>
          <a:effectLst>
            <a:outerShdw blurRad="50800" dist="50800" dir="5400000" algn="ctr" rotWithShape="0">
              <a:schemeClr val="bg1"/>
            </a:outerShdw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/>
        </p:spPr>
      </p:pic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683568" y="5301208"/>
            <a:ext cx="7704856" cy="1224136"/>
          </a:xfrm>
        </p:spPr>
        <p:txBody>
          <a:bodyPr/>
          <a:lstStyle/>
          <a:p>
            <a:pPr algn="ctr"/>
            <a:r>
              <a:rPr lang="en-GB" sz="2800" b="1" dirty="0" smtClean="0">
                <a:solidFill>
                  <a:schemeClr val="bg1"/>
                </a:solidFill>
              </a:rPr>
              <a:t>A modern campus in the heart of Britain's second city</a:t>
            </a:r>
            <a:endParaRPr lang="en-GB" sz="2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87748" name="Picture 4" descr="DSC00824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331640" y="1844824"/>
            <a:ext cx="6096000" cy="4572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The city of Birmingham</a:t>
            </a:r>
          </a:p>
        </p:txBody>
      </p:sp>
      <p:pic>
        <p:nvPicPr>
          <p:cNvPr id="308227" name="Picture 3" descr="DSCF426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2852738"/>
            <a:ext cx="3048000" cy="3048000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</p:pic>
      <p:pic>
        <p:nvPicPr>
          <p:cNvPr id="3082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4663" y="1700213"/>
            <a:ext cx="2592387" cy="1725612"/>
          </a:xfrm>
          <a:prstGeom prst="rect">
            <a:avLst/>
          </a:prstGeom>
          <a:noFill/>
          <a:ln w="12700">
            <a:solidFill>
              <a:schemeClr val="bg2"/>
            </a:solidFill>
            <a:miter lim="800000"/>
            <a:headEnd type="none" w="sm" len="sm"/>
            <a:tailEnd type="none" w="sm" len="sm"/>
          </a:ln>
          <a:effectLst/>
        </p:spPr>
      </p:pic>
      <p:pic>
        <p:nvPicPr>
          <p:cNvPr id="30822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79838" y="4149725"/>
            <a:ext cx="2362200" cy="2362200"/>
          </a:xfrm>
          <a:prstGeom prst="rect">
            <a:avLst/>
          </a:prstGeom>
          <a:noFill/>
          <a:ln w="12700">
            <a:solidFill>
              <a:schemeClr val="bg2"/>
            </a:solidFill>
            <a:miter lim="800000"/>
            <a:headEnd type="none" w="sm" len="sm"/>
            <a:tailEnd type="none" w="sm" len="sm"/>
          </a:ln>
          <a:effectLst/>
        </p:spPr>
      </p:pic>
      <p:pic>
        <p:nvPicPr>
          <p:cNvPr id="308230" name="Picture 6" descr="DSCF424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77000" y="3644900"/>
            <a:ext cx="2667000" cy="1905000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800" b="1" dirty="0" smtClean="0"/>
              <a:t>World-class reputation</a:t>
            </a: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4089" y="2093912"/>
            <a:ext cx="4265983" cy="4143399"/>
          </a:xfrm>
        </p:spPr>
        <p:txBody>
          <a:bodyPr/>
          <a:lstStyle/>
          <a:p>
            <a:r>
              <a:rPr lang="en-US" dirty="0" smtClean="0"/>
              <a:t>Ranked in the top 50 index of the world’s leading universities under the age of 50 </a:t>
            </a:r>
            <a:r>
              <a:rPr lang="en-US" i="1" dirty="0" smtClean="0"/>
              <a:t>(Guardian QS – Top 50 Under 50 2012)</a:t>
            </a:r>
          </a:p>
          <a:p>
            <a:pPr marL="0" indent="0">
              <a:buNone/>
            </a:pPr>
            <a:endParaRPr lang="en-US" i="1" dirty="0" smtClean="0"/>
          </a:p>
          <a:p>
            <a:r>
              <a:rPr lang="en-US" dirty="0"/>
              <a:t>T</a:t>
            </a:r>
            <a:r>
              <a:rPr lang="en-US" dirty="0" smtClean="0"/>
              <a:t>op </a:t>
            </a:r>
            <a:r>
              <a:rPr lang="en-US" dirty="0"/>
              <a:t>30 in both </a:t>
            </a:r>
            <a:r>
              <a:rPr lang="en-US" i="1" dirty="0" smtClean="0"/>
              <a:t>‘The </a:t>
            </a:r>
            <a:r>
              <a:rPr lang="en-US" i="1" dirty="0"/>
              <a:t>Complete University </a:t>
            </a:r>
            <a:r>
              <a:rPr lang="en-US" i="1" dirty="0" smtClean="0"/>
              <a:t>Guide’ </a:t>
            </a:r>
            <a:r>
              <a:rPr lang="en-US" i="1" dirty="0"/>
              <a:t>and </a:t>
            </a:r>
            <a:r>
              <a:rPr lang="en-US" i="1" dirty="0" smtClean="0"/>
              <a:t>‘Guardian </a:t>
            </a:r>
            <a:r>
              <a:rPr lang="en-US" i="1" dirty="0"/>
              <a:t>University </a:t>
            </a:r>
            <a:r>
              <a:rPr lang="en-US" i="1" dirty="0" smtClean="0"/>
              <a:t>Guide’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In the Top Ten for producing millionaires </a:t>
            </a:r>
            <a:r>
              <a:rPr lang="en-US" i="1" dirty="0" smtClean="0"/>
              <a:t>(Daily Telegraph 2012)</a:t>
            </a:r>
            <a:endParaRPr lang="en-US" i="1" dirty="0"/>
          </a:p>
        </p:txBody>
      </p:sp>
      <p:pic>
        <p:nvPicPr>
          <p:cNvPr id="4" name="Picture 3" descr="low res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2087449"/>
            <a:ext cx="2924978" cy="4345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117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800" b="1" dirty="0"/>
              <a:t>Academic Schools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/>
          <a:srcRect t="-808" b="-112"/>
          <a:stretch/>
        </p:blipFill>
        <p:spPr>
          <a:xfrm>
            <a:off x="2555776" y="1916832"/>
            <a:ext cx="3905944" cy="4545217"/>
          </a:xfrm>
        </p:spPr>
      </p:pic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467545" y="1988840"/>
            <a:ext cx="2304255" cy="201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lnSpc>
                <a:spcPct val="108000"/>
              </a:lnSpc>
              <a:spcBef>
                <a:spcPct val="0"/>
              </a:spcBef>
              <a:spcAft>
                <a:spcPct val="0"/>
              </a:spcAft>
              <a:buClr>
                <a:srgbClr val="F0AB00"/>
              </a:buClr>
              <a:buSzPct val="80000"/>
              <a:buFont typeface="Arial Bold"/>
              <a:buChar char="►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lnSpc>
                <a:spcPct val="108000"/>
              </a:lnSpc>
              <a:spcBef>
                <a:spcPct val="0"/>
              </a:spcBef>
              <a:spcAft>
                <a:spcPct val="0"/>
              </a:spcAft>
              <a:buClr>
                <a:srgbClr val="F0AB00"/>
              </a:buClr>
              <a:buSzPct val="80000"/>
              <a:buFont typeface="Arial Bold"/>
              <a:buChar char="►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lnSpc>
                <a:spcPct val="108000"/>
              </a:lnSpc>
              <a:spcBef>
                <a:spcPct val="0"/>
              </a:spcBef>
              <a:spcAft>
                <a:spcPct val="0"/>
              </a:spcAft>
              <a:buClr>
                <a:srgbClr val="F0AB00"/>
              </a:buClr>
              <a:buSzPct val="80000"/>
              <a:buFont typeface="Arial Bold"/>
              <a:buChar char="►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lnSpc>
                <a:spcPct val="108000"/>
              </a:lnSpc>
              <a:spcBef>
                <a:spcPct val="0"/>
              </a:spcBef>
              <a:spcAft>
                <a:spcPct val="0"/>
              </a:spcAft>
              <a:buClr>
                <a:srgbClr val="F0AB00"/>
              </a:buClr>
              <a:buSzPct val="80000"/>
              <a:buFont typeface="Arial Bold"/>
              <a:buChar char="►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lnSpc>
                <a:spcPct val="108000"/>
              </a:lnSpc>
              <a:spcBef>
                <a:spcPct val="0"/>
              </a:spcBef>
              <a:spcAft>
                <a:spcPct val="0"/>
              </a:spcAft>
              <a:buClr>
                <a:srgbClr val="F0AB00"/>
              </a:buClr>
              <a:buSzPct val="100000"/>
              <a:buFontTx/>
              <a:buBlip>
                <a:blip r:embed="rId3"/>
              </a:buBlip>
              <a:defRPr sz="2000">
                <a:solidFill>
                  <a:srgbClr val="F0AB00"/>
                </a:solidFill>
                <a:latin typeface="Wingdings 3" charset="2"/>
                <a:cs typeface="Wingdings 3" charset="2"/>
              </a:defRPr>
            </a:lvl5pPr>
            <a:lvl6pPr marL="2514600" indent="-228600" algn="l" rtl="0" eaLnBrk="1" fontAlgn="base" hangingPunct="1">
              <a:lnSpc>
                <a:spcPct val="108000"/>
              </a:lnSpc>
              <a:spcBef>
                <a:spcPct val="0"/>
              </a:spcBef>
              <a:spcAft>
                <a:spcPct val="0"/>
              </a:spcAft>
              <a:buBlip>
                <a:blip r:embed="rId4"/>
              </a:buBlip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lnSpc>
                <a:spcPct val="108000"/>
              </a:lnSpc>
              <a:spcBef>
                <a:spcPct val="0"/>
              </a:spcBef>
              <a:spcAft>
                <a:spcPct val="0"/>
              </a:spcAft>
              <a:buBlip>
                <a:blip r:embed="rId4"/>
              </a:buBlip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lnSpc>
                <a:spcPct val="108000"/>
              </a:lnSpc>
              <a:spcBef>
                <a:spcPct val="0"/>
              </a:spcBef>
              <a:spcAft>
                <a:spcPct val="0"/>
              </a:spcAft>
              <a:buBlip>
                <a:blip r:embed="rId4"/>
              </a:buBlip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lnSpc>
                <a:spcPct val="108000"/>
              </a:lnSpc>
              <a:spcBef>
                <a:spcPct val="0"/>
              </a:spcBef>
              <a:spcAft>
                <a:spcPct val="0"/>
              </a:spcAft>
              <a:buBlip>
                <a:blip r:embed="rId4"/>
              </a:buBlip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GB" b="1" baseline="30000" dirty="0">
                <a:solidFill>
                  <a:srgbClr val="F0AB00"/>
                </a:solidFill>
              </a:rPr>
              <a:t>Engineering &amp; Applied </a:t>
            </a:r>
            <a:r>
              <a:rPr lang="en-GB" b="1" baseline="30000" dirty="0" smtClean="0">
                <a:solidFill>
                  <a:srgbClr val="F0AB00"/>
                </a:solidFill>
              </a:rPr>
              <a:t>Science</a:t>
            </a:r>
          </a:p>
          <a:p>
            <a:pPr marL="0" indent="0">
              <a:buNone/>
            </a:pPr>
            <a:r>
              <a:rPr lang="en-US" baseline="30000" dirty="0"/>
              <a:t>Leading edge engineering and applied science education since 1895</a:t>
            </a:r>
            <a:r>
              <a:rPr lang="en-GB" baseline="30000" dirty="0" smtClean="0"/>
              <a:t>.</a:t>
            </a:r>
            <a:endParaRPr lang="en-GB" baseline="30000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5940152" y="2132856"/>
            <a:ext cx="2736303" cy="13681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lnSpc>
                <a:spcPct val="108000"/>
              </a:lnSpc>
              <a:spcBef>
                <a:spcPct val="0"/>
              </a:spcBef>
              <a:spcAft>
                <a:spcPct val="0"/>
              </a:spcAft>
              <a:buClr>
                <a:srgbClr val="F0AB00"/>
              </a:buClr>
              <a:buSzPct val="80000"/>
              <a:buFont typeface="Arial Bold"/>
              <a:buChar char="►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lnSpc>
                <a:spcPct val="108000"/>
              </a:lnSpc>
              <a:spcBef>
                <a:spcPct val="0"/>
              </a:spcBef>
              <a:spcAft>
                <a:spcPct val="0"/>
              </a:spcAft>
              <a:buClr>
                <a:srgbClr val="F0AB00"/>
              </a:buClr>
              <a:buSzPct val="80000"/>
              <a:buFont typeface="Arial Bold"/>
              <a:buChar char="►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lnSpc>
                <a:spcPct val="108000"/>
              </a:lnSpc>
              <a:spcBef>
                <a:spcPct val="0"/>
              </a:spcBef>
              <a:spcAft>
                <a:spcPct val="0"/>
              </a:spcAft>
              <a:buClr>
                <a:srgbClr val="F0AB00"/>
              </a:buClr>
              <a:buSzPct val="80000"/>
              <a:buFont typeface="Arial Bold"/>
              <a:buChar char="►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lnSpc>
                <a:spcPct val="108000"/>
              </a:lnSpc>
              <a:spcBef>
                <a:spcPct val="0"/>
              </a:spcBef>
              <a:spcAft>
                <a:spcPct val="0"/>
              </a:spcAft>
              <a:buClr>
                <a:srgbClr val="F0AB00"/>
              </a:buClr>
              <a:buSzPct val="80000"/>
              <a:buFont typeface="Arial Bold"/>
              <a:buChar char="►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lnSpc>
                <a:spcPct val="108000"/>
              </a:lnSpc>
              <a:spcBef>
                <a:spcPct val="0"/>
              </a:spcBef>
              <a:spcAft>
                <a:spcPct val="0"/>
              </a:spcAft>
              <a:buClr>
                <a:srgbClr val="F0AB00"/>
              </a:buClr>
              <a:buSzPct val="100000"/>
              <a:buFontTx/>
              <a:buBlip>
                <a:blip r:embed="rId3"/>
              </a:buBlip>
              <a:defRPr sz="2000">
                <a:solidFill>
                  <a:srgbClr val="F0AB00"/>
                </a:solidFill>
                <a:latin typeface="Wingdings 3" charset="2"/>
                <a:cs typeface="Wingdings 3" charset="2"/>
              </a:defRPr>
            </a:lvl5pPr>
            <a:lvl6pPr marL="2514600" indent="-228600" algn="l" rtl="0" eaLnBrk="1" fontAlgn="base" hangingPunct="1">
              <a:lnSpc>
                <a:spcPct val="108000"/>
              </a:lnSpc>
              <a:spcBef>
                <a:spcPct val="0"/>
              </a:spcBef>
              <a:spcAft>
                <a:spcPct val="0"/>
              </a:spcAft>
              <a:buBlip>
                <a:blip r:embed="rId4"/>
              </a:buBlip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lnSpc>
                <a:spcPct val="108000"/>
              </a:lnSpc>
              <a:spcBef>
                <a:spcPct val="0"/>
              </a:spcBef>
              <a:spcAft>
                <a:spcPct val="0"/>
              </a:spcAft>
              <a:buBlip>
                <a:blip r:embed="rId4"/>
              </a:buBlip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lnSpc>
                <a:spcPct val="108000"/>
              </a:lnSpc>
              <a:spcBef>
                <a:spcPct val="0"/>
              </a:spcBef>
              <a:spcAft>
                <a:spcPct val="0"/>
              </a:spcAft>
              <a:buBlip>
                <a:blip r:embed="rId4"/>
              </a:buBlip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lnSpc>
                <a:spcPct val="108000"/>
              </a:lnSpc>
              <a:spcBef>
                <a:spcPct val="0"/>
              </a:spcBef>
              <a:spcAft>
                <a:spcPct val="0"/>
              </a:spcAft>
              <a:buBlip>
                <a:blip r:embed="rId4"/>
              </a:buBlip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GB" b="1" baseline="30000" dirty="0" smtClean="0">
                <a:solidFill>
                  <a:srgbClr val="F0AB00"/>
                </a:solidFill>
              </a:rPr>
              <a:t>Aston </a:t>
            </a:r>
            <a:r>
              <a:rPr lang="en-GB" b="1" baseline="30000" dirty="0">
                <a:solidFill>
                  <a:srgbClr val="F0AB00"/>
                </a:solidFill>
              </a:rPr>
              <a:t>Business School </a:t>
            </a:r>
            <a:endParaRPr lang="en-GB" b="1" baseline="30000" dirty="0" smtClean="0">
              <a:solidFill>
                <a:srgbClr val="F0AB00"/>
              </a:solidFill>
            </a:endParaRPr>
          </a:p>
          <a:p>
            <a:pPr marL="0" indent="0">
              <a:buNone/>
            </a:pPr>
            <a:r>
              <a:rPr lang="en-US" baseline="30000" dirty="0"/>
              <a:t>Consistently highly ranked overall, </a:t>
            </a:r>
            <a:r>
              <a:rPr lang="en-US" baseline="30000" dirty="0" smtClean="0"/>
              <a:t>with top </a:t>
            </a:r>
            <a:r>
              <a:rPr lang="en-US" baseline="30000" dirty="0"/>
              <a:t>ranking MBA and MSc programmes in both UK &amp; </a:t>
            </a:r>
            <a:r>
              <a:rPr lang="en-US" baseline="30000" dirty="0" smtClean="0"/>
              <a:t>Europe, and qualifying </a:t>
            </a:r>
            <a:r>
              <a:rPr lang="en-US" baseline="30000" dirty="0"/>
              <a:t>law degrees.</a:t>
            </a:r>
            <a:endParaRPr lang="en-GB" baseline="30000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395536" y="5373216"/>
            <a:ext cx="2736303" cy="13681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lnSpc>
                <a:spcPct val="108000"/>
              </a:lnSpc>
              <a:spcBef>
                <a:spcPct val="0"/>
              </a:spcBef>
              <a:spcAft>
                <a:spcPct val="0"/>
              </a:spcAft>
              <a:buClr>
                <a:srgbClr val="F0AB00"/>
              </a:buClr>
              <a:buSzPct val="80000"/>
              <a:buFont typeface="Arial Bold"/>
              <a:buChar char="►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lnSpc>
                <a:spcPct val="108000"/>
              </a:lnSpc>
              <a:spcBef>
                <a:spcPct val="0"/>
              </a:spcBef>
              <a:spcAft>
                <a:spcPct val="0"/>
              </a:spcAft>
              <a:buClr>
                <a:srgbClr val="F0AB00"/>
              </a:buClr>
              <a:buSzPct val="80000"/>
              <a:buFont typeface="Arial Bold"/>
              <a:buChar char="►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lnSpc>
                <a:spcPct val="108000"/>
              </a:lnSpc>
              <a:spcBef>
                <a:spcPct val="0"/>
              </a:spcBef>
              <a:spcAft>
                <a:spcPct val="0"/>
              </a:spcAft>
              <a:buClr>
                <a:srgbClr val="F0AB00"/>
              </a:buClr>
              <a:buSzPct val="80000"/>
              <a:buFont typeface="Arial Bold"/>
              <a:buChar char="►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lnSpc>
                <a:spcPct val="108000"/>
              </a:lnSpc>
              <a:spcBef>
                <a:spcPct val="0"/>
              </a:spcBef>
              <a:spcAft>
                <a:spcPct val="0"/>
              </a:spcAft>
              <a:buClr>
                <a:srgbClr val="F0AB00"/>
              </a:buClr>
              <a:buSzPct val="80000"/>
              <a:buFont typeface="Arial Bold"/>
              <a:buChar char="►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lnSpc>
                <a:spcPct val="108000"/>
              </a:lnSpc>
              <a:spcBef>
                <a:spcPct val="0"/>
              </a:spcBef>
              <a:spcAft>
                <a:spcPct val="0"/>
              </a:spcAft>
              <a:buClr>
                <a:srgbClr val="F0AB00"/>
              </a:buClr>
              <a:buSzPct val="100000"/>
              <a:buFontTx/>
              <a:buBlip>
                <a:blip r:embed="rId3"/>
              </a:buBlip>
              <a:defRPr sz="2000">
                <a:solidFill>
                  <a:srgbClr val="F0AB00"/>
                </a:solidFill>
                <a:latin typeface="Wingdings 3" charset="2"/>
                <a:cs typeface="Wingdings 3" charset="2"/>
              </a:defRPr>
            </a:lvl5pPr>
            <a:lvl6pPr marL="2514600" indent="-228600" algn="l" rtl="0" eaLnBrk="1" fontAlgn="base" hangingPunct="1">
              <a:lnSpc>
                <a:spcPct val="108000"/>
              </a:lnSpc>
              <a:spcBef>
                <a:spcPct val="0"/>
              </a:spcBef>
              <a:spcAft>
                <a:spcPct val="0"/>
              </a:spcAft>
              <a:buBlip>
                <a:blip r:embed="rId4"/>
              </a:buBlip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lnSpc>
                <a:spcPct val="108000"/>
              </a:lnSpc>
              <a:spcBef>
                <a:spcPct val="0"/>
              </a:spcBef>
              <a:spcAft>
                <a:spcPct val="0"/>
              </a:spcAft>
              <a:buBlip>
                <a:blip r:embed="rId4"/>
              </a:buBlip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lnSpc>
                <a:spcPct val="108000"/>
              </a:lnSpc>
              <a:spcBef>
                <a:spcPct val="0"/>
              </a:spcBef>
              <a:spcAft>
                <a:spcPct val="0"/>
              </a:spcAft>
              <a:buBlip>
                <a:blip r:embed="rId4"/>
              </a:buBlip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lnSpc>
                <a:spcPct val="108000"/>
              </a:lnSpc>
              <a:spcBef>
                <a:spcPct val="0"/>
              </a:spcBef>
              <a:spcAft>
                <a:spcPct val="0"/>
              </a:spcAft>
              <a:buBlip>
                <a:blip r:embed="rId4"/>
              </a:buBlip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GB" b="1" baseline="30000" dirty="0">
                <a:solidFill>
                  <a:srgbClr val="F0AB00"/>
                </a:solidFill>
              </a:rPr>
              <a:t>Life &amp; Health Sciences</a:t>
            </a:r>
          </a:p>
          <a:p>
            <a:pPr marL="0" indent="0">
              <a:buNone/>
            </a:pPr>
            <a:r>
              <a:rPr lang="en-US" baseline="30000" dirty="0"/>
              <a:t>UK leading research and teaching within areas of pharmacy, optometry, biology, </a:t>
            </a:r>
            <a:r>
              <a:rPr lang="en-US" baseline="30000" dirty="0" smtClean="0"/>
              <a:t>psychology and audiology.</a:t>
            </a:r>
            <a:endParaRPr lang="en-GB" baseline="30000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6084168" y="4941169"/>
            <a:ext cx="2880319" cy="16303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lnSpc>
                <a:spcPct val="108000"/>
              </a:lnSpc>
              <a:spcBef>
                <a:spcPct val="0"/>
              </a:spcBef>
              <a:spcAft>
                <a:spcPct val="0"/>
              </a:spcAft>
              <a:buClr>
                <a:srgbClr val="F0AB00"/>
              </a:buClr>
              <a:buSzPct val="80000"/>
              <a:buFont typeface="Arial Bold"/>
              <a:buChar char="►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lnSpc>
                <a:spcPct val="108000"/>
              </a:lnSpc>
              <a:spcBef>
                <a:spcPct val="0"/>
              </a:spcBef>
              <a:spcAft>
                <a:spcPct val="0"/>
              </a:spcAft>
              <a:buClr>
                <a:srgbClr val="F0AB00"/>
              </a:buClr>
              <a:buSzPct val="80000"/>
              <a:buFont typeface="Arial Bold"/>
              <a:buChar char="►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lnSpc>
                <a:spcPct val="108000"/>
              </a:lnSpc>
              <a:spcBef>
                <a:spcPct val="0"/>
              </a:spcBef>
              <a:spcAft>
                <a:spcPct val="0"/>
              </a:spcAft>
              <a:buClr>
                <a:srgbClr val="F0AB00"/>
              </a:buClr>
              <a:buSzPct val="80000"/>
              <a:buFont typeface="Arial Bold"/>
              <a:buChar char="►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lnSpc>
                <a:spcPct val="108000"/>
              </a:lnSpc>
              <a:spcBef>
                <a:spcPct val="0"/>
              </a:spcBef>
              <a:spcAft>
                <a:spcPct val="0"/>
              </a:spcAft>
              <a:buClr>
                <a:srgbClr val="F0AB00"/>
              </a:buClr>
              <a:buSzPct val="80000"/>
              <a:buFont typeface="Arial Bold"/>
              <a:buChar char="►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lnSpc>
                <a:spcPct val="108000"/>
              </a:lnSpc>
              <a:spcBef>
                <a:spcPct val="0"/>
              </a:spcBef>
              <a:spcAft>
                <a:spcPct val="0"/>
              </a:spcAft>
              <a:buClr>
                <a:srgbClr val="F0AB00"/>
              </a:buClr>
              <a:buSzPct val="100000"/>
              <a:buFontTx/>
              <a:buBlip>
                <a:blip r:embed="rId3"/>
              </a:buBlip>
              <a:defRPr sz="2000">
                <a:solidFill>
                  <a:srgbClr val="F0AB00"/>
                </a:solidFill>
                <a:latin typeface="Wingdings 3" charset="2"/>
                <a:cs typeface="Wingdings 3" charset="2"/>
              </a:defRPr>
            </a:lvl5pPr>
            <a:lvl6pPr marL="2514600" indent="-228600" algn="l" rtl="0" eaLnBrk="1" fontAlgn="base" hangingPunct="1">
              <a:lnSpc>
                <a:spcPct val="108000"/>
              </a:lnSpc>
              <a:spcBef>
                <a:spcPct val="0"/>
              </a:spcBef>
              <a:spcAft>
                <a:spcPct val="0"/>
              </a:spcAft>
              <a:buBlip>
                <a:blip r:embed="rId4"/>
              </a:buBlip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lnSpc>
                <a:spcPct val="108000"/>
              </a:lnSpc>
              <a:spcBef>
                <a:spcPct val="0"/>
              </a:spcBef>
              <a:spcAft>
                <a:spcPct val="0"/>
              </a:spcAft>
              <a:buBlip>
                <a:blip r:embed="rId4"/>
              </a:buBlip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lnSpc>
                <a:spcPct val="108000"/>
              </a:lnSpc>
              <a:spcBef>
                <a:spcPct val="0"/>
              </a:spcBef>
              <a:spcAft>
                <a:spcPct val="0"/>
              </a:spcAft>
              <a:buBlip>
                <a:blip r:embed="rId4"/>
              </a:buBlip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lnSpc>
                <a:spcPct val="108000"/>
              </a:lnSpc>
              <a:spcBef>
                <a:spcPct val="0"/>
              </a:spcBef>
              <a:spcAft>
                <a:spcPct val="0"/>
              </a:spcAft>
              <a:buBlip>
                <a:blip r:embed="rId4"/>
              </a:buBlip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GB" b="1" baseline="30000" dirty="0" smtClean="0">
                <a:solidFill>
                  <a:srgbClr val="F0AB00"/>
                </a:solidFill>
              </a:rPr>
              <a:t>Languages &amp; Social Sciences</a:t>
            </a:r>
          </a:p>
          <a:p>
            <a:pPr marL="0" indent="0">
              <a:buNone/>
            </a:pPr>
            <a:r>
              <a:rPr lang="en-GB" sz="1400" dirty="0" smtClean="0">
                <a:cs typeface="Arial" panose="020B0604020202020204" pitchFamily="34" charset="0"/>
              </a:rPr>
              <a:t>Interdisciplinary </a:t>
            </a:r>
            <a:r>
              <a:rPr lang="en-GB" sz="1400" dirty="0">
                <a:cs typeface="Arial" panose="020B0604020202020204" pitchFamily="34" charset="0"/>
              </a:rPr>
              <a:t>teaching and research in Modern Languages, English Language, Politics and International Relations as well as Sociology and Policy</a:t>
            </a:r>
            <a:r>
              <a:rPr lang="en-GB" sz="1400" dirty="0" smtClean="0">
                <a:cs typeface="Arial" panose="020B0604020202020204" pitchFamily="34" charset="0"/>
              </a:rPr>
              <a:t>.</a:t>
            </a:r>
            <a:endParaRPr lang="en-GB" sz="1400" dirty="0">
              <a:cs typeface="Arial" panose="020B0604020202020204" pitchFamily="34" charset="0"/>
            </a:endParaRPr>
          </a:p>
        </p:txBody>
      </p:sp>
      <p:sp>
        <p:nvSpPr>
          <p:cNvPr id="9" name="Oval 8"/>
          <p:cNvSpPr/>
          <p:nvPr/>
        </p:nvSpPr>
        <p:spPr>
          <a:xfrm flipH="1">
            <a:off x="4427984" y="2132856"/>
            <a:ext cx="144016" cy="144016"/>
          </a:xfrm>
          <a:prstGeom prst="ellipse">
            <a:avLst/>
          </a:prstGeom>
          <a:solidFill>
            <a:srgbClr val="F0AB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 flipH="1">
            <a:off x="6228184" y="4077072"/>
            <a:ext cx="144016" cy="144016"/>
          </a:xfrm>
          <a:prstGeom prst="ellipse">
            <a:avLst/>
          </a:prstGeom>
          <a:solidFill>
            <a:srgbClr val="F0AB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/>
          <p:cNvSpPr/>
          <p:nvPr/>
        </p:nvSpPr>
        <p:spPr>
          <a:xfrm flipH="1">
            <a:off x="2843808" y="3861048"/>
            <a:ext cx="144016" cy="144016"/>
          </a:xfrm>
          <a:prstGeom prst="ellipse">
            <a:avLst/>
          </a:prstGeom>
          <a:solidFill>
            <a:srgbClr val="F0AB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Oval 11"/>
          <p:cNvSpPr/>
          <p:nvPr/>
        </p:nvSpPr>
        <p:spPr>
          <a:xfrm flipH="1">
            <a:off x="3779912" y="5373216"/>
            <a:ext cx="144016" cy="144016"/>
          </a:xfrm>
          <a:prstGeom prst="ellipse">
            <a:avLst/>
          </a:prstGeom>
          <a:solidFill>
            <a:srgbClr val="F0AB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4572000" y="2204864"/>
            <a:ext cx="1296144" cy="0"/>
          </a:xfrm>
          <a:prstGeom prst="line">
            <a:avLst/>
          </a:prstGeom>
          <a:ln>
            <a:solidFill>
              <a:srgbClr val="F0AB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2339752" y="5445224"/>
            <a:ext cx="1440160" cy="0"/>
          </a:xfrm>
          <a:prstGeom prst="line">
            <a:avLst/>
          </a:prstGeom>
          <a:ln>
            <a:solidFill>
              <a:srgbClr val="F0AB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6300192" y="4149080"/>
            <a:ext cx="0" cy="648072"/>
          </a:xfrm>
          <a:prstGeom prst="line">
            <a:avLst/>
          </a:prstGeom>
          <a:ln>
            <a:solidFill>
              <a:srgbClr val="F0AB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2915816" y="2060848"/>
            <a:ext cx="0" cy="1872208"/>
          </a:xfrm>
          <a:prstGeom prst="line">
            <a:avLst/>
          </a:prstGeom>
          <a:ln>
            <a:solidFill>
              <a:srgbClr val="F0AB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2339752" y="2060848"/>
            <a:ext cx="576064" cy="0"/>
          </a:xfrm>
          <a:prstGeom prst="line">
            <a:avLst/>
          </a:prstGeom>
          <a:ln>
            <a:solidFill>
              <a:srgbClr val="F0AB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3787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592" y="548680"/>
            <a:ext cx="7566025" cy="511175"/>
          </a:xfrm>
        </p:spPr>
        <p:txBody>
          <a:bodyPr/>
          <a:lstStyle/>
          <a:p>
            <a:r>
              <a:rPr lang="en-GB" sz="2800" b="1" dirty="0"/>
              <a:t>School of Languages </a:t>
            </a:r>
            <a:r>
              <a:rPr lang="en-GB" sz="2800" b="1" dirty="0" smtClean="0"/>
              <a:t>&amp; Social Sciences 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1844824"/>
            <a:ext cx="7938392" cy="4024312"/>
          </a:xfrm>
        </p:spPr>
        <p:txBody>
          <a:bodyPr/>
          <a:lstStyle/>
          <a:p>
            <a:r>
              <a:rPr lang="en-GB" b="1" dirty="0" smtClean="0"/>
              <a:t>Academic Groups:</a:t>
            </a:r>
          </a:p>
          <a:p>
            <a:pPr marL="400050" lvl="1" indent="0">
              <a:buNone/>
            </a:pPr>
            <a:r>
              <a:rPr lang="en-GB" dirty="0"/>
              <a:t>Languages &amp; Translation Studies </a:t>
            </a:r>
            <a:r>
              <a:rPr lang="en-GB" sz="1500" dirty="0"/>
              <a:t>(French/German/Spanish</a:t>
            </a:r>
            <a:r>
              <a:rPr lang="en-GB" sz="1500" dirty="0" smtClean="0"/>
              <a:t>)</a:t>
            </a:r>
            <a:br>
              <a:rPr lang="en-GB" sz="1500" dirty="0" smtClean="0"/>
            </a:br>
            <a:r>
              <a:rPr lang="en-GB" dirty="0"/>
              <a:t>Sociology &amp; </a:t>
            </a:r>
            <a:r>
              <a:rPr lang="en-GB" dirty="0" smtClean="0"/>
              <a:t>Public Policy</a:t>
            </a:r>
            <a:br>
              <a:rPr lang="en-GB" dirty="0" smtClean="0"/>
            </a:br>
            <a:r>
              <a:rPr lang="en-GB" dirty="0"/>
              <a:t>English </a:t>
            </a:r>
            <a:r>
              <a:rPr lang="en-GB" dirty="0" smtClean="0"/>
              <a:t>Language</a:t>
            </a:r>
            <a:br>
              <a:rPr lang="en-GB" dirty="0" smtClean="0"/>
            </a:br>
            <a:r>
              <a:rPr lang="en-GB" dirty="0"/>
              <a:t>Politics &amp; International </a:t>
            </a:r>
            <a:r>
              <a:rPr lang="en-GB" dirty="0" smtClean="0"/>
              <a:t>Relations</a:t>
            </a:r>
          </a:p>
          <a:p>
            <a:pPr marL="0" indent="0">
              <a:buNone/>
            </a:pPr>
            <a:endParaRPr lang="en-GB" b="1" dirty="0"/>
          </a:p>
          <a:p>
            <a:r>
              <a:rPr lang="en-GB" b="1" dirty="0" smtClean="0"/>
              <a:t>Research Centres:</a:t>
            </a:r>
          </a:p>
          <a:p>
            <a:pPr marL="400050" lvl="1" indent="0">
              <a:buNone/>
            </a:pPr>
            <a:r>
              <a:rPr lang="en-GB" dirty="0"/>
              <a:t>Aston Centre for Europe </a:t>
            </a:r>
            <a:endParaRPr lang="en-GB" dirty="0" smtClean="0"/>
          </a:p>
          <a:p>
            <a:pPr marL="400050" lvl="1" indent="0">
              <a:buNone/>
            </a:pPr>
            <a:r>
              <a:rPr lang="en-GB" dirty="0" smtClean="0"/>
              <a:t>The Centre </a:t>
            </a:r>
            <a:r>
              <a:rPr lang="en-GB" dirty="0"/>
              <a:t>for Forensic </a:t>
            </a:r>
            <a:r>
              <a:rPr lang="en-GB" dirty="0" smtClean="0"/>
              <a:t>Linguistics</a:t>
            </a:r>
          </a:p>
          <a:p>
            <a:pPr marL="400050" lvl="1" indent="0">
              <a:buNone/>
            </a:pPr>
            <a:r>
              <a:rPr lang="en-GB" dirty="0" smtClean="0"/>
              <a:t>Aston Centre </a:t>
            </a:r>
            <a:r>
              <a:rPr lang="en-GB" dirty="0"/>
              <a:t>for Interdisciplinary Research into Language &amp; Diversity </a:t>
            </a:r>
          </a:p>
          <a:p>
            <a:pPr marL="400050" lvl="1" indent="0">
              <a:buNone/>
            </a:pPr>
            <a:r>
              <a:rPr lang="en-GB" dirty="0" smtClean="0"/>
              <a:t>The Centre </a:t>
            </a:r>
            <a:r>
              <a:rPr lang="en-GB" dirty="0"/>
              <a:t>for </a:t>
            </a:r>
            <a:r>
              <a:rPr lang="en-GB" dirty="0" smtClean="0"/>
              <a:t>Language Education Research at Aston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75862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endParaRPr lang="en-US" altLang="en-US" dirty="0" smtClean="0"/>
          </a:p>
        </p:txBody>
      </p:sp>
      <p:sp>
        <p:nvSpPr>
          <p:cNvPr id="7171" name="Rectangle 4"/>
          <p:cNvSpPr>
            <a:spLocks noChangeArrowheads="1"/>
          </p:cNvSpPr>
          <p:nvPr/>
        </p:nvSpPr>
        <p:spPr bwMode="auto">
          <a:xfrm>
            <a:off x="1314450" y="457200"/>
            <a:ext cx="554355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endParaRPr lang="en-US" altLang="en-US" sz="2600">
              <a:solidFill>
                <a:srgbClr val="69923A"/>
              </a:solidFill>
            </a:endParaRPr>
          </a:p>
        </p:txBody>
      </p:sp>
      <p:pic>
        <p:nvPicPr>
          <p:cNvPr id="27653" name="Picture 5" descr="j023301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46900" y="1725613"/>
            <a:ext cx="1843088" cy="187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4" name="Text Box 6"/>
          <p:cNvSpPr txBox="1">
            <a:spLocks noChangeArrowheads="1"/>
          </p:cNvSpPr>
          <p:nvPr/>
        </p:nvSpPr>
        <p:spPr bwMode="auto">
          <a:xfrm>
            <a:off x="3059113" y="2922588"/>
            <a:ext cx="2614612" cy="57943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altLang="en-US" sz="3200" b="1" dirty="0">
                <a:latin typeface="Century Gothic" pitchFamily="34" charset="0"/>
              </a:rPr>
              <a:t>applications</a:t>
            </a:r>
          </a:p>
        </p:txBody>
      </p:sp>
      <p:sp>
        <p:nvSpPr>
          <p:cNvPr id="27655" name="AutoShape 7"/>
          <p:cNvSpPr>
            <a:spLocks noChangeArrowheads="1"/>
          </p:cNvSpPr>
          <p:nvPr/>
        </p:nvSpPr>
        <p:spPr bwMode="auto">
          <a:xfrm>
            <a:off x="1908175" y="1484313"/>
            <a:ext cx="4967288" cy="3600450"/>
          </a:xfrm>
          <a:prstGeom prst="star5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GB"/>
          </a:p>
        </p:txBody>
      </p:sp>
      <p:sp>
        <p:nvSpPr>
          <p:cNvPr id="27656" name="Text Box 8"/>
          <p:cNvSpPr txBox="1">
            <a:spLocks noChangeArrowheads="1"/>
          </p:cNvSpPr>
          <p:nvPr/>
        </p:nvSpPr>
        <p:spPr bwMode="auto">
          <a:xfrm>
            <a:off x="6227763" y="3789363"/>
            <a:ext cx="2916237" cy="9461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/>
            <a:r>
              <a:rPr lang="en-GB" altLang="en-US" sz="2800" b="1" dirty="0">
                <a:solidFill>
                  <a:srgbClr val="CC6600"/>
                </a:solidFill>
                <a:latin typeface="Century Gothic" pitchFamily="34" charset="0"/>
              </a:rPr>
              <a:t>business communication</a:t>
            </a:r>
          </a:p>
        </p:txBody>
      </p:sp>
      <p:pic>
        <p:nvPicPr>
          <p:cNvPr id="27657" name="Picture 9" descr="j0301252"/>
          <p:cNvPicPr>
            <a:picLocks noGrp="1"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3988" y="1722438"/>
            <a:ext cx="1741487" cy="1490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8" name="Text Box 10"/>
          <p:cNvSpPr txBox="1">
            <a:spLocks noChangeArrowheads="1"/>
          </p:cNvSpPr>
          <p:nvPr/>
        </p:nvSpPr>
        <p:spPr bwMode="auto">
          <a:xfrm>
            <a:off x="153988" y="3502025"/>
            <a:ext cx="2419350" cy="52322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/>
            <a:r>
              <a:rPr lang="en-GB" altLang="en-US" sz="2800" b="1" dirty="0" smtClean="0">
                <a:solidFill>
                  <a:schemeClr val="hlink"/>
                </a:solidFill>
                <a:latin typeface="Century Gothic" pitchFamily="34" charset="0"/>
              </a:rPr>
              <a:t>TESOL</a:t>
            </a:r>
            <a:endParaRPr lang="en-GB" altLang="en-US" sz="2800" b="1" dirty="0">
              <a:solidFill>
                <a:schemeClr val="hlink"/>
              </a:solidFill>
              <a:latin typeface="Century Gothic" pitchFamily="34" charset="0"/>
            </a:endParaRPr>
          </a:p>
        </p:txBody>
      </p:sp>
      <p:sp>
        <p:nvSpPr>
          <p:cNvPr id="27659" name="Text Box 11"/>
          <p:cNvSpPr txBox="1">
            <a:spLocks noChangeArrowheads="1"/>
          </p:cNvSpPr>
          <p:nvPr/>
        </p:nvSpPr>
        <p:spPr bwMode="auto">
          <a:xfrm>
            <a:off x="4572000" y="5229200"/>
            <a:ext cx="3019425" cy="9461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/>
            <a:r>
              <a:rPr lang="en-GB" altLang="en-US" sz="2800" b="1" dirty="0">
                <a:solidFill>
                  <a:srgbClr val="FF0000"/>
                </a:solidFill>
                <a:latin typeface="Century Gothic" pitchFamily="34" charset="0"/>
              </a:rPr>
              <a:t>forensic linguistics</a:t>
            </a:r>
          </a:p>
        </p:txBody>
      </p:sp>
      <p:sp>
        <p:nvSpPr>
          <p:cNvPr id="7179" name="Rectangle 14"/>
          <p:cNvSpPr>
            <a:spLocks noGrp="1" noChangeArrowheads="1"/>
          </p:cNvSpPr>
          <p:nvPr>
            <p:ph type="title"/>
          </p:nvPr>
        </p:nvSpPr>
        <p:spPr>
          <a:xfrm>
            <a:off x="611188" y="404813"/>
            <a:ext cx="7848600" cy="511175"/>
          </a:xfrm>
          <a:noFill/>
        </p:spPr>
        <p:txBody>
          <a:bodyPr/>
          <a:lstStyle/>
          <a:p>
            <a:pPr algn="ctr" eaLnBrk="1" hangingPunct="1"/>
            <a:r>
              <a:rPr lang="en-US" altLang="en-US" sz="2800" b="1" dirty="0" smtClean="0"/>
              <a:t> English Language at Aston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187624" y="5373216"/>
            <a:ext cx="248177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 smtClean="0">
                <a:solidFill>
                  <a:schemeClr val="accent2">
                    <a:lumMod val="75000"/>
                  </a:schemeClr>
                </a:solidFill>
                <a:latin typeface="Century Gothic" pitchFamily="34" charset="0"/>
              </a:rPr>
              <a:t>accents and </a:t>
            </a:r>
          </a:p>
          <a:p>
            <a:r>
              <a:rPr lang="en-GB" sz="2800" b="1" dirty="0" smtClean="0">
                <a:solidFill>
                  <a:schemeClr val="accent2">
                    <a:lumMod val="75000"/>
                  </a:schemeClr>
                </a:solidFill>
                <a:latin typeface="Century Gothic" pitchFamily="34" charset="0"/>
              </a:rPr>
              <a:t>dialects </a:t>
            </a:r>
            <a:endParaRPr lang="en-GB" sz="2800" b="1" dirty="0">
              <a:solidFill>
                <a:schemeClr val="accent2">
                  <a:lumMod val="75000"/>
                </a:schemeClr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600" y="332656"/>
            <a:ext cx="7566025" cy="1008112"/>
          </a:xfrm>
        </p:spPr>
        <p:txBody>
          <a:bodyPr/>
          <a:lstStyle/>
          <a:p>
            <a:pPr algn="ctr"/>
            <a:r>
              <a:rPr lang="en-GB" b="1" dirty="0" smtClean="0"/>
              <a:t>The Centre for Language Education at Aston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700808"/>
            <a:ext cx="7908553" cy="4417417"/>
          </a:xfrm>
        </p:spPr>
        <p:txBody>
          <a:bodyPr/>
          <a:lstStyle/>
          <a:p>
            <a:pPr lvl="0">
              <a:buNone/>
            </a:pPr>
            <a:r>
              <a:rPr lang="en-GB" dirty="0" smtClean="0"/>
              <a:t>Aims to develop</a:t>
            </a:r>
          </a:p>
          <a:p>
            <a:pPr lvl="0"/>
            <a:r>
              <a:rPr lang="en-GB" dirty="0" smtClean="0"/>
              <a:t>Innovative pedagogic practice</a:t>
            </a:r>
          </a:p>
          <a:p>
            <a:pPr lvl="0"/>
            <a:r>
              <a:rPr lang="en-GB" dirty="0" smtClean="0"/>
              <a:t>Internationally recognised research</a:t>
            </a:r>
          </a:p>
          <a:p>
            <a:pPr lvl="0"/>
            <a:r>
              <a:rPr lang="en-GB" dirty="0" smtClean="0"/>
              <a:t>Impact and knowledge transfer through targeted CPD</a:t>
            </a:r>
          </a:p>
          <a:p>
            <a:endParaRPr lang="en-GB" dirty="0" smtClean="0"/>
          </a:p>
          <a:p>
            <a:pPr>
              <a:buNone/>
            </a:pPr>
            <a:r>
              <a:rPr lang="en-GB" dirty="0" smtClean="0"/>
              <a:t>Examples of areas of research</a:t>
            </a:r>
          </a:p>
          <a:p>
            <a:r>
              <a:rPr lang="en-GB" dirty="0" smtClean="0"/>
              <a:t>Classroom-based research and </a:t>
            </a:r>
            <a:r>
              <a:rPr lang="en-US" dirty="0" smtClean="0"/>
              <a:t>language teaching methodology</a:t>
            </a:r>
          </a:p>
          <a:p>
            <a:r>
              <a:rPr lang="en-US" dirty="0" smtClean="0"/>
              <a:t> The teaching of languages through other subjects</a:t>
            </a:r>
            <a:r>
              <a:rPr lang="en-US" i="1" dirty="0" smtClean="0"/>
              <a:t> </a:t>
            </a:r>
          </a:p>
          <a:p>
            <a:r>
              <a:rPr lang="en-US" dirty="0" smtClean="0"/>
              <a:t>Corpus-based language, translation and interpreting pedagogy </a:t>
            </a:r>
            <a:endParaRPr lang="en-GB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lue">
  <a:themeElements>
    <a:clrScheme name="Custom 2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C90062"/>
      </a:accent2>
      <a:accent3>
        <a:srgbClr val="00A8B4"/>
      </a:accent3>
      <a:accent4>
        <a:srgbClr val="0083BE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blu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lu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2">
        <a:dk1>
          <a:srgbClr val="4D4F53"/>
        </a:dk1>
        <a:lt1>
          <a:srgbClr val="FFFFFF"/>
        </a:lt1>
        <a:dk2>
          <a:srgbClr val="FFFFFF"/>
        </a:dk2>
        <a:lt2>
          <a:srgbClr val="808080"/>
        </a:lt2>
        <a:accent1>
          <a:srgbClr val="C90062"/>
        </a:accent1>
        <a:accent2>
          <a:srgbClr val="641F45"/>
        </a:accent2>
        <a:accent3>
          <a:srgbClr val="FFFFFF"/>
        </a:accent3>
        <a:accent4>
          <a:srgbClr val="404246"/>
        </a:accent4>
        <a:accent5>
          <a:srgbClr val="E1AAB7"/>
        </a:accent5>
        <a:accent6>
          <a:srgbClr val="5A1B3E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blue</Template>
  <TotalTime>5108</TotalTime>
  <Words>457</Words>
  <Application>Microsoft Office PowerPoint</Application>
  <PresentationFormat>Экран (4:3)</PresentationFormat>
  <Paragraphs>87</Paragraphs>
  <Slides>14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14</vt:i4>
      </vt:variant>
    </vt:vector>
  </HeadingPairs>
  <TitlesOfParts>
    <vt:vector size="16" baseType="lpstr">
      <vt:lpstr>blue</vt:lpstr>
      <vt:lpstr>Custom Design</vt:lpstr>
      <vt:lpstr>An introduction to Aston University</vt:lpstr>
      <vt:lpstr>Презентация PowerPoint</vt:lpstr>
      <vt:lpstr>Презентация PowerPoint</vt:lpstr>
      <vt:lpstr>The city of Birmingham</vt:lpstr>
      <vt:lpstr>World-class reputation</vt:lpstr>
      <vt:lpstr>Academic Schools</vt:lpstr>
      <vt:lpstr>School of Languages &amp; Social Sciences </vt:lpstr>
      <vt:lpstr> English Language at Aston </vt:lpstr>
      <vt:lpstr>The Centre for Language Education at Aston</vt:lpstr>
      <vt:lpstr>Презентация PowerPoint</vt:lpstr>
      <vt:lpstr>Презентация PowerPoint</vt:lpstr>
      <vt:lpstr>TESOL at Aston</vt:lpstr>
      <vt:lpstr>Content </vt:lpstr>
      <vt:lpstr>Distance Learning at Aston</vt:lpstr>
    </vt:vector>
  </TitlesOfParts>
  <Company>Aston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Wyatt, Jema</dc:creator>
  <cp:lastModifiedBy>TGU</cp:lastModifiedBy>
  <cp:revision>469</cp:revision>
  <cp:lastPrinted>2014-02-26T14:12:30Z</cp:lastPrinted>
  <dcterms:created xsi:type="dcterms:W3CDTF">2012-10-03T12:06:46Z</dcterms:created>
  <dcterms:modified xsi:type="dcterms:W3CDTF">2014-03-03T04:08:05Z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</Properties>
</file>