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7" r:id="rId3"/>
    <p:sldId id="270" r:id="rId4"/>
    <p:sldId id="272" r:id="rId5"/>
    <p:sldId id="269" r:id="rId6"/>
    <p:sldId id="271" r:id="rId7"/>
    <p:sldId id="274" r:id="rId8"/>
    <p:sldId id="277" r:id="rId9"/>
    <p:sldId id="278" r:id="rId10"/>
    <p:sldId id="276" r:id="rId11"/>
    <p:sldId id="275" r:id="rId12"/>
    <p:sldId id="279" r:id="rId13"/>
    <p:sldId id="280" r:id="rId14"/>
    <p:sldId id="259" r:id="rId15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2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028A-DF5F-0F40-A94E-ACC1CD8F18D1}" type="datetimeFigureOut">
              <a:rPr lang="fr-FR" smtClean="0"/>
              <a:t>21/02/14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A56C-79D4-D544-8BAB-CCA1D6FC11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8700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028A-DF5F-0F40-A94E-ACC1CD8F18D1}" type="datetimeFigureOut">
              <a:rPr lang="fr-FR" smtClean="0"/>
              <a:t>21/02/14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A56C-79D4-D544-8BAB-CCA1D6FC11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5624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028A-DF5F-0F40-A94E-ACC1CD8F18D1}" type="datetimeFigureOut">
              <a:rPr lang="fr-FR" smtClean="0"/>
              <a:t>21/02/14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A56C-79D4-D544-8BAB-CCA1D6FC11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847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028A-DF5F-0F40-A94E-ACC1CD8F18D1}" type="datetimeFigureOut">
              <a:rPr lang="fr-FR" smtClean="0"/>
              <a:t>21/02/14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A56C-79D4-D544-8BAB-CCA1D6FC11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9810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028A-DF5F-0F40-A94E-ACC1CD8F18D1}" type="datetimeFigureOut">
              <a:rPr lang="fr-FR" smtClean="0"/>
              <a:t>21/02/14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A56C-79D4-D544-8BAB-CCA1D6FC11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9069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028A-DF5F-0F40-A94E-ACC1CD8F18D1}" type="datetimeFigureOut">
              <a:rPr lang="fr-FR" smtClean="0"/>
              <a:t>21/02/14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A56C-79D4-D544-8BAB-CCA1D6FC11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64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028A-DF5F-0F40-A94E-ACC1CD8F18D1}" type="datetimeFigureOut">
              <a:rPr lang="fr-FR" smtClean="0"/>
              <a:t>21/02/14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A56C-79D4-D544-8BAB-CCA1D6FC11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400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028A-DF5F-0F40-A94E-ACC1CD8F18D1}" type="datetimeFigureOut">
              <a:rPr lang="fr-FR" smtClean="0"/>
              <a:t>21/02/14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A56C-79D4-D544-8BAB-CCA1D6FC11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4495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028A-DF5F-0F40-A94E-ACC1CD8F18D1}" type="datetimeFigureOut">
              <a:rPr lang="fr-FR" smtClean="0"/>
              <a:t>21/02/14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A56C-79D4-D544-8BAB-CCA1D6FC11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0504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028A-DF5F-0F40-A94E-ACC1CD8F18D1}" type="datetimeFigureOut">
              <a:rPr lang="fr-FR" smtClean="0"/>
              <a:t>21/02/14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A56C-79D4-D544-8BAB-CCA1D6FC11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1616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028A-DF5F-0F40-A94E-ACC1CD8F18D1}" type="datetimeFigureOut">
              <a:rPr lang="fr-FR" smtClean="0"/>
              <a:t>21/02/14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A56C-79D4-D544-8BAB-CCA1D6FC11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5339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F028A-DF5F-0F40-A94E-ACC1CD8F18D1}" type="datetimeFigureOut">
              <a:rPr lang="fr-FR" smtClean="0"/>
              <a:t>21/02/14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2A56C-79D4-D544-8BAB-CCA1D6FC11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1804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sz="2200" dirty="0" smtClean="0"/>
              <a:t/>
            </a:r>
            <a:br>
              <a:rPr lang="fr-FR" sz="2200" dirty="0" smtClean="0"/>
            </a:br>
            <a:r>
              <a:rPr lang="fr-FR" sz="2700" b="1" dirty="0"/>
              <a:t>Université of Caen</a:t>
            </a:r>
            <a:br>
              <a:rPr lang="fr-FR" sz="2700" b="1" dirty="0"/>
            </a:br>
            <a:r>
              <a:rPr lang="fr-FR" sz="2700" b="1" dirty="0" smtClean="0"/>
              <a:t>Contribution to « </a:t>
            </a:r>
            <a:r>
              <a:rPr lang="fr-FR" sz="2700" dirty="0" err="1" smtClean="0"/>
              <a:t>Developing</a:t>
            </a:r>
            <a:r>
              <a:rPr lang="fr-FR" sz="2700" dirty="0" smtClean="0"/>
              <a:t> </a:t>
            </a:r>
            <a:r>
              <a:rPr lang="fr-FR" sz="2700" dirty="0"/>
              <a:t>the </a:t>
            </a:r>
            <a:r>
              <a:rPr lang="fr-FR" sz="2700" dirty="0" err="1"/>
              <a:t>Teaching</a:t>
            </a:r>
            <a:r>
              <a:rPr lang="fr-FR" sz="2700" dirty="0"/>
              <a:t> of </a:t>
            </a:r>
            <a:r>
              <a:rPr lang="fr-FR" sz="2700" dirty="0" err="1"/>
              <a:t>European</a:t>
            </a:r>
            <a:r>
              <a:rPr lang="fr-FR" sz="2700" dirty="0"/>
              <a:t> </a:t>
            </a:r>
            <a:r>
              <a:rPr lang="fr-FR" sz="2700" dirty="0" err="1"/>
              <a:t>Languages</a:t>
            </a:r>
            <a:r>
              <a:rPr lang="fr-FR" sz="2700" dirty="0"/>
              <a:t>: </a:t>
            </a:r>
            <a:r>
              <a:rPr lang="fr-FR" sz="2700" dirty="0" err="1"/>
              <a:t>Modernising</a:t>
            </a:r>
            <a:r>
              <a:rPr lang="fr-FR" sz="2700" dirty="0"/>
              <a:t> </a:t>
            </a:r>
            <a:r>
              <a:rPr lang="fr-FR" sz="2700" dirty="0" err="1"/>
              <a:t>Language</a:t>
            </a:r>
            <a:r>
              <a:rPr lang="fr-FR" sz="2700" dirty="0"/>
              <a:t> </a:t>
            </a:r>
            <a:r>
              <a:rPr lang="fr-FR" sz="2700" dirty="0" err="1"/>
              <a:t>Teaching</a:t>
            </a:r>
            <a:r>
              <a:rPr lang="fr-FR" sz="2700" dirty="0"/>
              <a:t> </a:t>
            </a:r>
            <a:r>
              <a:rPr lang="fr-FR" sz="2700" dirty="0" err="1"/>
              <a:t>through</a:t>
            </a:r>
            <a:r>
              <a:rPr lang="fr-FR" sz="2700" dirty="0"/>
              <a:t> the </a:t>
            </a:r>
            <a:r>
              <a:rPr lang="fr-FR" sz="2700" dirty="0" err="1"/>
              <a:t>development</a:t>
            </a:r>
            <a:r>
              <a:rPr lang="fr-FR" sz="2700" dirty="0"/>
              <a:t> of </a:t>
            </a:r>
            <a:r>
              <a:rPr lang="fr-FR" sz="2700" dirty="0" err="1"/>
              <a:t>blended</a:t>
            </a:r>
            <a:r>
              <a:rPr lang="fr-FR" sz="2700" dirty="0"/>
              <a:t> </a:t>
            </a:r>
            <a:r>
              <a:rPr lang="fr-FR" sz="2700" dirty="0" smtClean="0"/>
              <a:t>Masters Programmes »</a:t>
            </a:r>
            <a:r>
              <a:rPr lang="fr-FR" sz="2700" dirty="0"/>
              <a:t> </a:t>
            </a:r>
            <a:endParaRPr lang="fr-FR" sz="27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 smtClean="0"/>
              <a:t>Pierre Larrivée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08164" y="340206"/>
            <a:ext cx="2448982" cy="1292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5" name="Image 4" descr="CRISCO_trans4255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3265309" cy="1978664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6189785" y="5015402"/>
            <a:ext cx="2954215" cy="1842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7" name="Image 6" descr="logo-ucb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5088" y="5217138"/>
            <a:ext cx="3164520" cy="1640862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6189785" y="177799"/>
            <a:ext cx="268751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Tempus Project Kick-off meeting </a:t>
            </a:r>
          </a:p>
          <a:p>
            <a:r>
              <a:rPr lang="fr-FR" dirty="0" err="1" smtClean="0"/>
              <a:t>Tyumen</a:t>
            </a:r>
            <a:r>
              <a:rPr lang="fr-FR" dirty="0" smtClean="0"/>
              <a:t> State </a:t>
            </a:r>
            <a:r>
              <a:rPr lang="fr-FR" dirty="0" err="1" smtClean="0"/>
              <a:t>University</a:t>
            </a:r>
            <a:endParaRPr lang="fr-FR" dirty="0" smtClean="0"/>
          </a:p>
          <a:p>
            <a:r>
              <a:rPr lang="fr-FR" dirty="0" smtClean="0"/>
              <a:t>March 3-5 2014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9168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288502"/>
            <a:ext cx="7772400" cy="110176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err="1" smtClean="0"/>
              <a:t>Other</a:t>
            </a:r>
            <a:r>
              <a:rPr lang="fr-FR" b="1" dirty="0" smtClean="0"/>
              <a:t> </a:t>
            </a:r>
            <a:r>
              <a:rPr lang="fr-FR" b="1" dirty="0" err="1" smtClean="0"/>
              <a:t>involvement</a:t>
            </a:r>
            <a:r>
              <a:rPr lang="fr-FR" b="1" dirty="0" smtClean="0"/>
              <a:t> of the Caen team in the </a:t>
            </a:r>
            <a:r>
              <a:rPr lang="fr-FR" b="1" dirty="0" err="1" smtClean="0"/>
              <a:t>project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08164" y="340206"/>
            <a:ext cx="2448982" cy="1292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5" name="Image 4" descr="CRISCO_trans4255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694857" cy="163299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6189785" y="5015402"/>
            <a:ext cx="2954215" cy="1842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685800" y="2886566"/>
            <a:ext cx="7772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Further</a:t>
            </a:r>
            <a:r>
              <a:rPr lang="fr-FR" dirty="0" smtClean="0"/>
              <a:t> actions </a:t>
            </a:r>
            <a:r>
              <a:rPr lang="fr-FR" dirty="0"/>
              <a:t>of the organisation in the </a:t>
            </a:r>
            <a:r>
              <a:rPr lang="fr-FR" dirty="0" err="1" smtClean="0"/>
              <a:t>project</a:t>
            </a:r>
            <a:endParaRPr lang="fr-FR" dirty="0" smtClean="0"/>
          </a:p>
          <a:p>
            <a:endParaRPr lang="fr-FR" dirty="0" smtClean="0"/>
          </a:p>
          <a:p>
            <a:r>
              <a:rPr lang="fr-FR" sz="1600" dirty="0"/>
              <a:t>Lead on </a:t>
            </a:r>
            <a:r>
              <a:rPr lang="fr-FR" sz="1600" dirty="0" err="1"/>
              <a:t>development</a:t>
            </a:r>
            <a:r>
              <a:rPr lang="fr-FR" sz="1600" dirty="0"/>
              <a:t> of MA </a:t>
            </a:r>
            <a:r>
              <a:rPr lang="fr-FR" sz="1600" dirty="0" err="1"/>
              <a:t>materials</a:t>
            </a:r>
            <a:r>
              <a:rPr lang="fr-FR" sz="1600" dirty="0"/>
              <a:t>, </a:t>
            </a:r>
            <a:r>
              <a:rPr lang="fr-FR" sz="1600" dirty="0" err="1"/>
              <a:t>according</a:t>
            </a:r>
            <a:r>
              <a:rPr lang="fr-FR" sz="1600" dirty="0"/>
              <a:t> to expertise;</a:t>
            </a:r>
          </a:p>
          <a:p>
            <a:r>
              <a:rPr lang="fr-FR" sz="1600" dirty="0" err="1"/>
              <a:t>Oversee</a:t>
            </a:r>
            <a:r>
              <a:rPr lang="fr-FR" sz="1600" dirty="0"/>
              <a:t> information </a:t>
            </a:r>
            <a:r>
              <a:rPr lang="fr-FR" sz="1600" dirty="0" err="1"/>
              <a:t>gathering</a:t>
            </a:r>
            <a:r>
              <a:rPr lang="fr-FR" sz="1600" dirty="0"/>
              <a:t> on </a:t>
            </a:r>
            <a:r>
              <a:rPr lang="fr-FR" sz="1600" dirty="0" err="1"/>
              <a:t>teacher</a:t>
            </a:r>
            <a:r>
              <a:rPr lang="fr-FR" sz="1600" dirty="0"/>
              <a:t> </a:t>
            </a:r>
            <a:r>
              <a:rPr lang="fr-FR" sz="1600" dirty="0" err="1"/>
              <a:t>education</a:t>
            </a:r>
            <a:r>
              <a:rPr lang="fr-FR" sz="1600" dirty="0"/>
              <a:t> </a:t>
            </a:r>
            <a:r>
              <a:rPr lang="fr-FR" sz="1600" dirty="0" err="1"/>
              <a:t>policy</a:t>
            </a:r>
            <a:r>
              <a:rPr lang="fr-FR" sz="1600" dirty="0"/>
              <a:t> and practice in France; </a:t>
            </a:r>
          </a:p>
          <a:p>
            <a:r>
              <a:rPr lang="fr-FR" sz="1600" dirty="0" err="1"/>
              <a:t>Contribute</a:t>
            </a:r>
            <a:r>
              <a:rPr lang="fr-FR" sz="1600" dirty="0"/>
              <a:t> to the </a:t>
            </a:r>
            <a:r>
              <a:rPr lang="fr-FR" sz="1600" dirty="0" err="1"/>
              <a:t>development</a:t>
            </a:r>
            <a:r>
              <a:rPr lang="fr-FR" sz="1600" dirty="0"/>
              <a:t> of </a:t>
            </a:r>
            <a:r>
              <a:rPr lang="fr-FR" sz="1600" dirty="0" err="1"/>
              <a:t>methodology</a:t>
            </a:r>
            <a:r>
              <a:rPr lang="fr-FR" sz="1600" dirty="0"/>
              <a:t> for MA programme;</a:t>
            </a:r>
          </a:p>
          <a:p>
            <a:r>
              <a:rPr lang="fr-FR" sz="1600" dirty="0" err="1"/>
              <a:t>Contribute</a:t>
            </a:r>
            <a:r>
              <a:rPr lang="fr-FR" sz="1600" dirty="0"/>
              <a:t> to </a:t>
            </a:r>
            <a:r>
              <a:rPr lang="fr-FR" sz="1600" dirty="0" err="1"/>
              <a:t>teacher</a:t>
            </a:r>
            <a:r>
              <a:rPr lang="fr-FR" sz="1600" dirty="0"/>
              <a:t> training programme and MA programme; </a:t>
            </a:r>
          </a:p>
          <a:p>
            <a:r>
              <a:rPr lang="fr-FR" sz="1600" dirty="0" err="1"/>
              <a:t>Advise</a:t>
            </a:r>
            <a:r>
              <a:rPr lang="fr-FR" sz="1600" dirty="0"/>
              <a:t> on setting up of the </a:t>
            </a:r>
            <a:r>
              <a:rPr lang="fr-FR" sz="1600" dirty="0" smtClean="0"/>
              <a:t>e-learning </a:t>
            </a:r>
            <a:r>
              <a:rPr lang="fr-FR" sz="1600" dirty="0" err="1"/>
              <a:t>platform</a:t>
            </a:r>
            <a:r>
              <a:rPr lang="fr-FR" sz="1600" dirty="0"/>
              <a:t> and the on-line </a:t>
            </a:r>
            <a:r>
              <a:rPr lang="fr-FR" sz="1600" dirty="0" err="1"/>
              <a:t>resource</a:t>
            </a:r>
            <a:r>
              <a:rPr lang="fr-FR" sz="1600" dirty="0"/>
              <a:t> for </a:t>
            </a:r>
            <a:r>
              <a:rPr lang="fr-FR" sz="1600" dirty="0" err="1"/>
              <a:t>teachers</a:t>
            </a:r>
            <a:r>
              <a:rPr lang="fr-FR" sz="1600" dirty="0"/>
              <a:t>;</a:t>
            </a:r>
          </a:p>
          <a:p>
            <a:r>
              <a:rPr lang="fr-FR" sz="1600" dirty="0" err="1" smtClean="0"/>
              <a:t>Contribute</a:t>
            </a:r>
            <a:r>
              <a:rPr lang="fr-FR" sz="1600" dirty="0" smtClean="0"/>
              <a:t> </a:t>
            </a:r>
            <a:r>
              <a:rPr lang="fr-FR" sz="1600" dirty="0"/>
              <a:t>to the </a:t>
            </a:r>
            <a:r>
              <a:rPr lang="fr-FR" sz="1600" dirty="0" err="1"/>
              <a:t>piloting</a:t>
            </a:r>
            <a:r>
              <a:rPr lang="fr-FR" sz="1600" dirty="0"/>
              <a:t> and </a:t>
            </a:r>
            <a:r>
              <a:rPr lang="fr-FR" sz="1600" dirty="0" err="1"/>
              <a:t>implementation</a:t>
            </a:r>
            <a:r>
              <a:rPr lang="fr-FR" sz="1600" dirty="0"/>
              <a:t> of the MA programme for French </a:t>
            </a:r>
            <a:r>
              <a:rPr lang="fr-FR" sz="1600" dirty="0" err="1"/>
              <a:t>teachers</a:t>
            </a:r>
            <a:r>
              <a:rPr lang="fr-FR" sz="1600" dirty="0"/>
              <a:t>; </a:t>
            </a:r>
          </a:p>
          <a:p>
            <a:r>
              <a:rPr lang="fr-FR" sz="1600" dirty="0" err="1"/>
              <a:t>Prepare</a:t>
            </a:r>
            <a:r>
              <a:rPr lang="fr-FR" sz="1600" dirty="0"/>
              <a:t> </a:t>
            </a:r>
            <a:r>
              <a:rPr lang="fr-FR" sz="1600" dirty="0" err="1"/>
              <a:t>presentations</a:t>
            </a:r>
            <a:r>
              <a:rPr lang="fr-FR" sz="1600" dirty="0"/>
              <a:t> on </a:t>
            </a:r>
            <a:r>
              <a:rPr lang="fr-FR" sz="1600" dirty="0" err="1"/>
              <a:t>project</a:t>
            </a:r>
            <a:r>
              <a:rPr lang="fr-FR" sz="1600" dirty="0"/>
              <a:t> </a:t>
            </a:r>
            <a:r>
              <a:rPr lang="fr-FR" sz="1600" dirty="0" err="1"/>
              <a:t>results</a:t>
            </a:r>
            <a:r>
              <a:rPr lang="fr-FR" sz="1600" dirty="0"/>
              <a:t> and </a:t>
            </a:r>
            <a:r>
              <a:rPr lang="fr-FR" sz="1600" dirty="0" err="1"/>
              <a:t>promote</a:t>
            </a:r>
            <a:r>
              <a:rPr lang="fr-FR" sz="1600" dirty="0"/>
              <a:t> </a:t>
            </a:r>
            <a:r>
              <a:rPr lang="fr-FR" sz="1600" dirty="0" err="1"/>
              <a:t>project</a:t>
            </a:r>
            <a:r>
              <a:rPr lang="fr-FR" sz="1600" dirty="0"/>
              <a:t> </a:t>
            </a:r>
            <a:r>
              <a:rPr lang="fr-FR" sz="1600" dirty="0" err="1"/>
              <a:t>websites</a:t>
            </a:r>
            <a:r>
              <a:rPr lang="fr-FR" sz="1600" dirty="0"/>
              <a:t> in France;</a:t>
            </a:r>
          </a:p>
          <a:p>
            <a:r>
              <a:rPr lang="fr-FR" sz="1600" dirty="0" err="1"/>
              <a:t>Prepare</a:t>
            </a:r>
            <a:r>
              <a:rPr lang="fr-FR" sz="1600" dirty="0"/>
              <a:t> and </a:t>
            </a:r>
            <a:r>
              <a:rPr lang="fr-FR" sz="1600" dirty="0" err="1"/>
              <a:t>submit</a:t>
            </a:r>
            <a:r>
              <a:rPr lang="fr-FR" sz="1600" dirty="0"/>
              <a:t> </a:t>
            </a:r>
            <a:r>
              <a:rPr lang="fr-FR" sz="1600" dirty="0" err="1"/>
              <a:t>financial</a:t>
            </a:r>
            <a:r>
              <a:rPr lang="fr-FR" sz="1600" dirty="0"/>
              <a:t> and narrative reports;</a:t>
            </a:r>
          </a:p>
          <a:p>
            <a:r>
              <a:rPr lang="fr-FR" sz="1600" dirty="0" err="1"/>
              <a:t>Contribute</a:t>
            </a:r>
            <a:r>
              <a:rPr lang="fr-FR" sz="1600" dirty="0"/>
              <a:t> to trainer network;</a:t>
            </a:r>
          </a:p>
          <a:p>
            <a:r>
              <a:rPr lang="fr-FR" sz="1600" dirty="0"/>
              <a:t>Foster internationalisation by </a:t>
            </a:r>
            <a:r>
              <a:rPr lang="fr-FR" sz="1600" dirty="0" err="1"/>
              <a:t>development</a:t>
            </a:r>
            <a:r>
              <a:rPr lang="fr-FR" sz="1600" dirty="0"/>
              <a:t> of new </a:t>
            </a:r>
            <a:r>
              <a:rPr lang="fr-FR" sz="1600" dirty="0" err="1"/>
              <a:t>projects</a:t>
            </a:r>
            <a:r>
              <a:rPr lang="fr-FR" sz="1600" dirty="0" smtClean="0"/>
              <a:t>.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971303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288502"/>
            <a:ext cx="7772400" cy="110176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Challenges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08164" y="340206"/>
            <a:ext cx="2448982" cy="1292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5" name="Image 4" descr="CRISCO_trans4255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694857" cy="163299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6189785" y="5015402"/>
            <a:ext cx="2954215" cy="1842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685800" y="2886566"/>
            <a:ext cx="7772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>
              <a:latin typeface="Wingdings"/>
              <a:ea typeface="Wingdings"/>
              <a:cs typeface="Wingdings"/>
              <a:sym typeface="Wingdings"/>
            </a:endParaRPr>
          </a:p>
          <a:p>
            <a:r>
              <a:rPr lang="fr-FR" dirty="0" smtClean="0">
                <a:latin typeface="Wingdings"/>
                <a:ea typeface="Wingdings"/>
                <a:cs typeface="Wingdings"/>
                <a:sym typeface="Wingdings"/>
              </a:rPr>
              <a:t> </a:t>
            </a:r>
            <a:r>
              <a:rPr lang="fr-FR" dirty="0" smtClean="0">
                <a:latin typeface="+mj-lt"/>
                <a:ea typeface="Wingdings"/>
                <a:cs typeface="Wingdings"/>
                <a:sym typeface="Wingdings"/>
              </a:rPr>
              <a:t>Non-</a:t>
            </a:r>
            <a:r>
              <a:rPr lang="fr-FR" dirty="0" err="1" smtClean="0">
                <a:latin typeface="+mj-lt"/>
                <a:ea typeface="Wingdings"/>
                <a:cs typeface="Wingdings"/>
                <a:sym typeface="Wingdings"/>
              </a:rPr>
              <a:t>led</a:t>
            </a:r>
            <a:r>
              <a:rPr lang="fr-FR" dirty="0" smtClean="0">
                <a:latin typeface="+mj-lt"/>
                <a:ea typeface="Wingdings"/>
                <a:cs typeface="Wingdings"/>
                <a:sym typeface="Wingdings"/>
              </a:rPr>
              <a:t> </a:t>
            </a:r>
            <a:r>
              <a:rPr lang="fr-FR" dirty="0">
                <a:latin typeface="+mj-lt"/>
                <a:sym typeface="Wingdings"/>
              </a:rPr>
              <a:t>c</a:t>
            </a:r>
            <a:r>
              <a:rPr lang="fr-FR" dirty="0" smtClean="0">
                <a:latin typeface="+mj-lt"/>
                <a:sym typeface="Wingdings"/>
              </a:rPr>
              <a:t>ontributions </a:t>
            </a:r>
            <a:r>
              <a:rPr lang="fr-FR" dirty="0" smtClean="0">
                <a:sym typeface="Wingdings"/>
              </a:rPr>
              <a:t>to the </a:t>
            </a:r>
            <a:r>
              <a:rPr lang="fr-FR" dirty="0" err="1" smtClean="0">
                <a:sym typeface="Wingdings"/>
              </a:rPr>
              <a:t>project</a:t>
            </a:r>
            <a:endParaRPr lang="fr-FR" dirty="0"/>
          </a:p>
          <a:p>
            <a:endParaRPr lang="fr-FR" dirty="0" smtClean="0">
              <a:ea typeface="Wingdings"/>
              <a:cs typeface="Wingdings"/>
              <a:sym typeface="Wingdings"/>
            </a:endParaRPr>
          </a:p>
          <a:p>
            <a:r>
              <a:rPr lang="fr-FR" dirty="0" smtClean="0">
                <a:ea typeface="Wingdings"/>
                <a:cs typeface="Wingdings"/>
                <a:sym typeface="Wingdings"/>
              </a:rPr>
              <a:t>Paramount importance for WP leaders to </a:t>
            </a:r>
            <a:r>
              <a:rPr lang="fr-FR" dirty="0" err="1" smtClean="0">
                <a:ea typeface="Wingdings"/>
                <a:cs typeface="Wingdings"/>
                <a:sym typeface="Wingdings"/>
              </a:rPr>
              <a:t>provide</a:t>
            </a:r>
            <a:r>
              <a:rPr lang="fr-FR" dirty="0" smtClean="0">
                <a:ea typeface="Wingdings"/>
                <a:cs typeface="Wingdings"/>
                <a:sym typeface="Wingdings"/>
              </a:rPr>
              <a:t> </a:t>
            </a:r>
            <a:r>
              <a:rPr lang="fr-FR" dirty="0" err="1" smtClean="0">
                <a:ea typeface="Wingdings"/>
                <a:cs typeface="Wingdings"/>
                <a:sym typeface="Wingdings"/>
              </a:rPr>
              <a:t>advance</a:t>
            </a:r>
            <a:r>
              <a:rPr lang="fr-FR" dirty="0" smtClean="0">
                <a:ea typeface="Wingdings"/>
                <a:cs typeface="Wingdings"/>
                <a:sym typeface="Wingdings"/>
              </a:rPr>
              <a:t> </a:t>
            </a:r>
            <a:r>
              <a:rPr lang="fr-FR" dirty="0" err="1" smtClean="0">
                <a:ea typeface="Wingdings"/>
                <a:cs typeface="Wingdings"/>
                <a:sym typeface="Wingdings"/>
              </a:rPr>
              <a:t>signposting</a:t>
            </a:r>
            <a:endParaRPr lang="fr-FR" dirty="0" smtClean="0">
              <a:ea typeface="Wingdings"/>
              <a:cs typeface="Wingdings"/>
              <a:sym typeface="Wingdings"/>
            </a:endParaRPr>
          </a:p>
          <a:p>
            <a:endParaRPr lang="fr-FR" dirty="0">
              <a:ea typeface="Wingdings"/>
              <a:cs typeface="Wingdings"/>
              <a:sym typeface="Wingdings"/>
            </a:endParaRPr>
          </a:p>
          <a:p>
            <a:r>
              <a:rPr lang="fr-FR" dirty="0" err="1" smtClean="0">
                <a:ea typeface="Wingdings"/>
                <a:cs typeface="Wingdings"/>
                <a:sym typeface="Wingdings"/>
              </a:rPr>
              <a:t>Difficulties</a:t>
            </a:r>
            <a:r>
              <a:rPr lang="fr-FR" dirty="0" smtClean="0">
                <a:ea typeface="Wingdings"/>
                <a:cs typeface="Wingdings"/>
                <a:sym typeface="Wingdings"/>
              </a:rPr>
              <a:t> in travelling to </a:t>
            </a:r>
            <a:r>
              <a:rPr lang="fr-FR" dirty="0" err="1" smtClean="0">
                <a:ea typeface="Wingdings"/>
                <a:cs typeface="Wingdings"/>
                <a:sym typeface="Wingdings"/>
              </a:rPr>
              <a:t>PCs</a:t>
            </a:r>
            <a:endParaRPr lang="fr-FR" dirty="0" smtClean="0">
              <a:ea typeface="Wingdings"/>
              <a:cs typeface="Wingdings"/>
              <a:sym typeface="Wingdings"/>
            </a:endParaRPr>
          </a:p>
          <a:p>
            <a:endParaRPr lang="fr-FR" dirty="0" smtClean="0">
              <a:latin typeface="Wingdings"/>
              <a:ea typeface="Wingdings"/>
              <a:cs typeface="Wingdings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664995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288502"/>
            <a:ext cx="7772400" cy="110176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Challenges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08164" y="340206"/>
            <a:ext cx="2448982" cy="1292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5" name="Image 4" descr="CRISCO_trans4255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694857" cy="163299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6189785" y="5015402"/>
            <a:ext cx="2954215" cy="1842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685800" y="2886566"/>
            <a:ext cx="7772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Wingdings"/>
                <a:ea typeface="Wingdings"/>
                <a:cs typeface="Wingdings"/>
                <a:sym typeface="Wingdings"/>
              </a:rPr>
              <a:t> </a:t>
            </a:r>
            <a:r>
              <a:rPr lang="fr-FR" dirty="0" smtClean="0"/>
              <a:t>Financial organisation</a:t>
            </a:r>
          </a:p>
          <a:p>
            <a:endParaRPr lang="fr-FR" dirty="0" smtClean="0"/>
          </a:p>
          <a:p>
            <a:r>
              <a:rPr lang="fr-FR" dirty="0" err="1" smtClean="0"/>
              <a:t>Funding</a:t>
            </a:r>
            <a:r>
              <a:rPr lang="fr-FR" dirty="0" smtClean="0"/>
              <a:t> </a:t>
            </a:r>
            <a:r>
              <a:rPr lang="fr-FR" dirty="0" err="1" smtClean="0"/>
              <a:t>transfer</a:t>
            </a:r>
            <a:r>
              <a:rPr lang="fr-FR" dirty="0" smtClean="0"/>
              <a:t>, management (</a:t>
            </a:r>
            <a:r>
              <a:rPr lang="fr-FR" dirty="0" err="1" smtClean="0"/>
              <a:t>identity</a:t>
            </a:r>
            <a:r>
              <a:rPr lang="fr-FR" dirty="0" smtClean="0"/>
              <a:t> and </a:t>
            </a:r>
            <a:r>
              <a:rPr lang="fr-FR" dirty="0" err="1" smtClean="0"/>
              <a:t>rigidity</a:t>
            </a:r>
            <a:r>
              <a:rPr lang="fr-FR" dirty="0" smtClean="0"/>
              <a:t> of </a:t>
            </a:r>
            <a:r>
              <a:rPr lang="fr-FR" dirty="0" err="1" smtClean="0"/>
              <a:t>funding</a:t>
            </a:r>
            <a:r>
              <a:rPr lang="fr-FR" dirty="0" smtClean="0"/>
              <a:t> </a:t>
            </a:r>
            <a:r>
              <a:rPr lang="fr-FR" dirty="0" err="1" smtClean="0"/>
              <a:t>headings</a:t>
            </a:r>
            <a:r>
              <a:rPr lang="fr-FR" dirty="0" smtClean="0"/>
              <a:t>? </a:t>
            </a:r>
          </a:p>
          <a:p>
            <a:endParaRPr lang="fr-FR" dirty="0"/>
          </a:p>
          <a:p>
            <a:r>
              <a:rPr lang="fr-FR" dirty="0" err="1" smtClean="0"/>
              <a:t>Availability</a:t>
            </a:r>
            <a:r>
              <a:rPr lang="fr-FR" dirty="0" smtClean="0"/>
              <a:t> of administrative support) and </a:t>
            </a:r>
            <a:r>
              <a:rPr lang="fr-FR" dirty="0" err="1" smtClean="0"/>
              <a:t>reporting</a:t>
            </a:r>
            <a:r>
              <a:rPr lang="fr-FR" dirty="0"/>
              <a:t> </a:t>
            </a:r>
            <a:r>
              <a:rPr lang="fr-FR" dirty="0" smtClean="0"/>
              <a:t>: Financial management and </a:t>
            </a:r>
            <a:r>
              <a:rPr lang="fr-FR" dirty="0" err="1" smtClean="0"/>
              <a:t>reporting</a:t>
            </a:r>
            <a:r>
              <a:rPr lang="fr-FR" dirty="0" smtClean="0"/>
              <a:t> </a:t>
            </a:r>
            <a:r>
              <a:rPr lang="fr-FR" dirty="0" err="1" smtClean="0"/>
              <a:t>operated</a:t>
            </a:r>
            <a:r>
              <a:rPr lang="fr-FR" dirty="0" smtClean="0"/>
              <a:t> by the CRISCO (Liliane </a:t>
            </a:r>
            <a:r>
              <a:rPr lang="fr-FR" dirty="0" err="1" smtClean="0"/>
              <a:t>Docquiert</a:t>
            </a:r>
            <a:r>
              <a:rPr lang="fr-FR" dirty="0" smtClean="0"/>
              <a:t>), </a:t>
            </a:r>
            <a:r>
              <a:rPr lang="fr-FR" dirty="0" err="1" smtClean="0"/>
              <a:t>overseen</a:t>
            </a:r>
            <a:r>
              <a:rPr lang="fr-FR" dirty="0" smtClean="0"/>
              <a:t> by the </a:t>
            </a:r>
            <a:r>
              <a:rPr lang="fr-FR" dirty="0" err="1" smtClean="0"/>
              <a:t>School</a:t>
            </a:r>
            <a:r>
              <a:rPr lang="fr-FR" dirty="0" smtClean="0"/>
              <a:t> </a:t>
            </a:r>
            <a:r>
              <a:rPr lang="fr-FR" dirty="0"/>
              <a:t>of Social Sciences (UFR Sciences de l’Homme, Noëlle </a:t>
            </a:r>
            <a:r>
              <a:rPr lang="fr-FR" dirty="0" err="1"/>
              <a:t>Gambey</a:t>
            </a:r>
            <a:r>
              <a:rPr lang="fr-FR" dirty="0"/>
              <a:t>)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technical</a:t>
            </a:r>
            <a:r>
              <a:rPr lang="fr-FR" dirty="0" smtClean="0"/>
              <a:t> assistance </a:t>
            </a:r>
            <a:r>
              <a:rPr lang="fr-FR" dirty="0" err="1" smtClean="0"/>
              <a:t>from</a:t>
            </a:r>
            <a:r>
              <a:rPr lang="fr-FR" dirty="0" smtClean="0"/>
              <a:t> Noémie </a:t>
            </a:r>
            <a:r>
              <a:rPr lang="fr-FR" dirty="0" err="1" smtClean="0"/>
              <a:t>Larrouilh</a:t>
            </a:r>
            <a:r>
              <a:rPr lang="fr-FR" dirty="0" smtClean="0"/>
              <a:t> (CI)</a:t>
            </a:r>
          </a:p>
          <a:p>
            <a:endParaRPr lang="fr-FR" u="sng" dirty="0" smtClean="0"/>
          </a:p>
          <a:p>
            <a:r>
              <a:rPr lang="fr-FR" u="sng" dirty="0" err="1" smtClean="0"/>
              <a:t>Following</a:t>
            </a:r>
            <a:r>
              <a:rPr lang="fr-FR" u="sng" dirty="0" smtClean="0"/>
              <a:t> </a:t>
            </a:r>
            <a:r>
              <a:rPr lang="fr-FR" u="sng" dirty="0" err="1" smtClean="0"/>
              <a:t>norms</a:t>
            </a:r>
            <a:r>
              <a:rPr lang="fr-FR" u="sng" dirty="0" smtClean="0"/>
              <a:t> to </a:t>
            </a:r>
            <a:r>
              <a:rPr lang="fr-FR" u="sng" dirty="0" err="1" smtClean="0"/>
              <a:t>be</a:t>
            </a:r>
            <a:r>
              <a:rPr lang="fr-FR" u="sng" dirty="0" smtClean="0"/>
              <a:t> </a:t>
            </a:r>
            <a:r>
              <a:rPr lang="fr-FR" u="sng" dirty="0" err="1" smtClean="0"/>
              <a:t>provided</a:t>
            </a:r>
            <a:r>
              <a:rPr lang="fr-FR" u="sng" dirty="0" smtClean="0"/>
              <a:t> by Aston ?</a:t>
            </a:r>
          </a:p>
          <a:p>
            <a:endParaRPr lang="fr-FR" u="sng" dirty="0" smtClean="0"/>
          </a:p>
        </p:txBody>
      </p:sp>
    </p:spTree>
    <p:extLst>
      <p:ext uri="{BB962C8B-B14F-4D97-AF65-F5344CB8AC3E}">
        <p14:creationId xmlns:p14="http://schemas.microsoft.com/office/powerpoint/2010/main" val="1311856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288502"/>
            <a:ext cx="7772400" cy="110176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Challenges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08164" y="340206"/>
            <a:ext cx="2448982" cy="1292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5" name="Image 4" descr="CRISCO_trans4255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694857" cy="163299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6189785" y="5015402"/>
            <a:ext cx="2954215" cy="1842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685800" y="2886566"/>
            <a:ext cx="7772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0"/>
              <a:buChar char=""/>
            </a:pPr>
            <a:r>
              <a:rPr lang="fr-FR" dirty="0" err="1" smtClean="0"/>
              <a:t>Blended</a:t>
            </a:r>
            <a:r>
              <a:rPr lang="fr-FR" dirty="0" smtClean="0"/>
              <a:t> Master </a:t>
            </a:r>
            <a:r>
              <a:rPr lang="fr-FR" dirty="0" err="1" smtClean="0"/>
              <a:t>deliverable</a:t>
            </a:r>
            <a:r>
              <a:rPr lang="fr-FR" dirty="0" smtClean="0"/>
              <a:t> </a:t>
            </a:r>
          </a:p>
          <a:p>
            <a:pPr marL="285750" indent="-285750">
              <a:buFont typeface="Wingdings" charset="0"/>
              <a:buChar char=""/>
            </a:pPr>
            <a:endParaRPr lang="fr-FR" dirty="0"/>
          </a:p>
          <a:p>
            <a:r>
              <a:rPr lang="fr-FR" dirty="0" err="1"/>
              <a:t>D</a:t>
            </a:r>
            <a:r>
              <a:rPr lang="fr-FR" dirty="0" err="1" smtClean="0"/>
              <a:t>egree</a:t>
            </a:r>
            <a:r>
              <a:rPr lang="fr-FR" dirty="0" smtClean="0"/>
              <a:t> of </a:t>
            </a:r>
            <a:r>
              <a:rPr lang="fr-FR" dirty="0" err="1" smtClean="0"/>
              <a:t>anchorage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home institution? </a:t>
            </a:r>
          </a:p>
          <a:p>
            <a:endParaRPr lang="fr-FR" dirty="0" smtClean="0"/>
          </a:p>
          <a:p>
            <a:r>
              <a:rPr lang="fr-FR" dirty="0" err="1" smtClean="0"/>
              <a:t>Leading</a:t>
            </a:r>
            <a:r>
              <a:rPr lang="fr-FR" dirty="0" smtClean="0"/>
              <a:t> to a </a:t>
            </a:r>
            <a:r>
              <a:rPr lang="fr-FR" dirty="0" err="1" smtClean="0"/>
              <a:t>diploma</a:t>
            </a:r>
            <a:r>
              <a:rPr lang="fr-FR" dirty="0" smtClean="0"/>
              <a:t>? </a:t>
            </a:r>
          </a:p>
          <a:p>
            <a:endParaRPr lang="fr-FR" dirty="0"/>
          </a:p>
          <a:p>
            <a:r>
              <a:rPr lang="fr-FR" dirty="0" smtClean="0"/>
              <a:t>Challenges :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complex</a:t>
            </a:r>
            <a:r>
              <a:rPr lang="fr-FR" dirty="0" smtClean="0"/>
              <a:t> </a:t>
            </a:r>
            <a:r>
              <a:rPr lang="fr-FR" dirty="0" err="1" smtClean="0"/>
              <a:t>institutional</a:t>
            </a:r>
            <a:r>
              <a:rPr lang="fr-FR" dirty="0" smtClean="0"/>
              <a:t> and national </a:t>
            </a:r>
            <a:r>
              <a:rPr lang="fr-FR" dirty="0" err="1" smtClean="0"/>
              <a:t>approval</a:t>
            </a:r>
            <a:r>
              <a:rPr lang="fr-FR" dirty="0" smtClean="0"/>
              <a:t> </a:t>
            </a:r>
            <a:r>
              <a:rPr lang="fr-FR" dirty="0" err="1" smtClean="0"/>
              <a:t>process</a:t>
            </a:r>
            <a:r>
              <a:rPr lang="fr-FR" dirty="0" smtClean="0"/>
              <a:t>; </a:t>
            </a:r>
            <a:r>
              <a:rPr lang="fr-FR" dirty="0" err="1" smtClean="0"/>
              <a:t>financial</a:t>
            </a:r>
            <a:r>
              <a:rPr lang="fr-FR" dirty="0" smtClean="0"/>
              <a:t> </a:t>
            </a:r>
            <a:r>
              <a:rPr lang="fr-FR" dirty="0" err="1" smtClean="0"/>
              <a:t>sustainability</a:t>
            </a:r>
            <a:r>
              <a:rPr lang="fr-FR" dirty="0"/>
              <a:t> </a:t>
            </a:r>
            <a:r>
              <a:rPr lang="fr-FR" dirty="0" smtClean="0"/>
              <a:t>issues. An alternative MOOC model?</a:t>
            </a:r>
          </a:p>
        </p:txBody>
      </p:sp>
    </p:spTree>
    <p:extLst>
      <p:ext uri="{BB962C8B-B14F-4D97-AF65-F5344CB8AC3E}">
        <p14:creationId xmlns:p14="http://schemas.microsoft.com/office/powerpoint/2010/main" val="2381845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886199"/>
            <a:ext cx="7772400" cy="1667933"/>
          </a:xfrm>
        </p:spPr>
        <p:txBody>
          <a:bodyPr>
            <a:normAutofit fontScale="90000"/>
          </a:bodyPr>
          <a:lstStyle/>
          <a:p>
            <a:pPr algn="l"/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b="1" dirty="0" err="1" smtClean="0"/>
              <a:t>That’s</a:t>
            </a:r>
            <a:r>
              <a:rPr lang="fr-FR" b="1" dirty="0" smtClean="0"/>
              <a:t> all, folks!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4504266"/>
            <a:ext cx="7086600" cy="2111167"/>
          </a:xfrm>
        </p:spPr>
        <p:txBody>
          <a:bodyPr>
            <a:normAutofit fontScale="47500" lnSpcReduction="20000"/>
          </a:bodyPr>
          <a:lstStyle/>
          <a:p>
            <a:endParaRPr lang="fr-FR" dirty="0" smtClean="0"/>
          </a:p>
          <a:p>
            <a:pPr algn="l"/>
            <a:endParaRPr lang="fr-FR" dirty="0" smtClean="0"/>
          </a:p>
          <a:p>
            <a:pPr algn="l"/>
            <a:endParaRPr lang="fr-FR" dirty="0" smtClean="0"/>
          </a:p>
          <a:p>
            <a:pPr algn="l"/>
            <a:endParaRPr lang="fr-FR" dirty="0" smtClean="0"/>
          </a:p>
          <a:p>
            <a:pPr algn="l"/>
            <a:endParaRPr lang="fr-FR" dirty="0"/>
          </a:p>
          <a:p>
            <a:pPr algn="l"/>
            <a:endParaRPr lang="fr-FR" dirty="0" smtClean="0"/>
          </a:p>
          <a:p>
            <a:pPr algn="l"/>
            <a:endParaRPr lang="fr-FR" dirty="0" smtClean="0"/>
          </a:p>
          <a:p>
            <a:pPr algn="l"/>
            <a:endParaRPr lang="fr-FR" dirty="0" smtClean="0"/>
          </a:p>
          <a:p>
            <a:pPr algn="l"/>
            <a:r>
              <a:rPr lang="fr-FR" sz="2900" dirty="0" err="1" smtClean="0"/>
              <a:t>Pierre.Larrivee@Unicaen.fr</a:t>
            </a:r>
            <a:endParaRPr lang="fr-FR" sz="2900" dirty="0"/>
          </a:p>
        </p:txBody>
      </p:sp>
      <p:sp>
        <p:nvSpPr>
          <p:cNvPr id="4" name="ZoneTexte 3"/>
          <p:cNvSpPr txBox="1"/>
          <p:nvPr/>
        </p:nvSpPr>
        <p:spPr>
          <a:xfrm>
            <a:off x="408164" y="340206"/>
            <a:ext cx="2448982" cy="1292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5" name="Image 4" descr="CRISCO_trans4255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3265309" cy="1978664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6189785" y="5015402"/>
            <a:ext cx="2954215" cy="1842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7" name="Image 6" descr="logo-ucb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026" y="5015402"/>
            <a:ext cx="3553582" cy="1842598"/>
          </a:xfrm>
          <a:prstGeom prst="rect">
            <a:avLst/>
          </a:prstGeom>
        </p:spPr>
      </p:pic>
      <p:pic>
        <p:nvPicPr>
          <p:cNvPr id="9" name="Image 8" descr="bio_LarriveePierr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5752" y="340206"/>
            <a:ext cx="1953296" cy="3227184"/>
          </a:xfrm>
          <a:prstGeom prst="rect">
            <a:avLst/>
          </a:prstGeom>
        </p:spPr>
      </p:pic>
      <p:pic>
        <p:nvPicPr>
          <p:cNvPr id="8" name="Image 7" descr="Anne-Prunet-President-FIND-Advisory-Committee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237701"/>
            <a:ext cx="3041459" cy="2266565"/>
          </a:xfrm>
          <a:prstGeom prst="rect">
            <a:avLst/>
          </a:prstGeom>
        </p:spPr>
      </p:pic>
      <p:pic>
        <p:nvPicPr>
          <p:cNvPr id="12" name="Image 11" descr="DSCF0271 3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5792" y="914399"/>
            <a:ext cx="2162527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230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288502"/>
            <a:ext cx="7772400" cy="110176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/>
              <a:t>Université of Caen</a:t>
            </a:r>
            <a:br>
              <a:rPr lang="fr-FR" b="1" dirty="0"/>
            </a:br>
            <a:r>
              <a:rPr lang="fr-FR" b="1" dirty="0" err="1"/>
              <a:t>Presentation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08164" y="340206"/>
            <a:ext cx="2448982" cy="1292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5" name="Image 4" descr="CRISCO_trans4255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694857" cy="163299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6189785" y="5015402"/>
            <a:ext cx="2954215" cy="1842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685800" y="2886566"/>
            <a:ext cx="7772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dirty="0" smtClean="0"/>
              <a:t>One of the </a:t>
            </a:r>
            <a:r>
              <a:rPr lang="fr-FR" dirty="0" err="1" smtClean="0"/>
              <a:t>oldest</a:t>
            </a:r>
            <a:r>
              <a:rPr lang="fr-FR" dirty="0" smtClean="0"/>
              <a:t> </a:t>
            </a:r>
            <a:r>
              <a:rPr lang="fr-FR" dirty="0" err="1" smtClean="0"/>
              <a:t>universities</a:t>
            </a:r>
            <a:r>
              <a:rPr lang="fr-FR" dirty="0" smtClean="0"/>
              <a:t> in the world, </a:t>
            </a:r>
            <a:r>
              <a:rPr lang="fr-FR" dirty="0" err="1" smtClean="0"/>
              <a:t>founded</a:t>
            </a:r>
            <a:r>
              <a:rPr lang="fr-FR" dirty="0" smtClean="0"/>
              <a:t> </a:t>
            </a:r>
            <a:r>
              <a:rPr lang="fr-FR" dirty="0" err="1" smtClean="0"/>
              <a:t>twice</a:t>
            </a:r>
            <a:r>
              <a:rPr lang="fr-FR" dirty="0" smtClean="0"/>
              <a:t> (1432 by Henry V of </a:t>
            </a:r>
            <a:r>
              <a:rPr lang="fr-FR" dirty="0" err="1" smtClean="0"/>
              <a:t>England</a:t>
            </a:r>
            <a:r>
              <a:rPr lang="fr-FR" dirty="0" smtClean="0"/>
              <a:t> and 1437 by Charles VII of France), </a:t>
            </a:r>
            <a:r>
              <a:rPr lang="fr-FR" dirty="0" err="1" smtClean="0"/>
              <a:t>with</a:t>
            </a:r>
            <a:r>
              <a:rPr lang="fr-FR" dirty="0" smtClean="0"/>
              <a:t> an Arts </a:t>
            </a:r>
            <a:r>
              <a:rPr lang="fr-FR" dirty="0" err="1" smtClean="0"/>
              <a:t>School</a:t>
            </a:r>
            <a:r>
              <a:rPr lang="fr-FR" dirty="0" smtClean="0"/>
              <a:t> </a:t>
            </a:r>
            <a:r>
              <a:rPr lang="fr-FR" dirty="0" err="1" smtClean="0"/>
              <a:t>since</a:t>
            </a:r>
            <a:r>
              <a:rPr lang="fr-FR" dirty="0" smtClean="0"/>
              <a:t> 1437</a:t>
            </a:r>
          </a:p>
          <a:p>
            <a:pPr algn="ctr"/>
            <a:endParaRPr lang="fr-FR" dirty="0" smtClean="0"/>
          </a:p>
          <a:p>
            <a:pPr algn="ctr"/>
            <a:r>
              <a:rPr lang="fr-FR" dirty="0" smtClean="0"/>
              <a:t>2h </a:t>
            </a:r>
            <a:r>
              <a:rPr lang="fr-FR" dirty="0" err="1" smtClean="0"/>
              <a:t>from</a:t>
            </a:r>
            <a:r>
              <a:rPr lang="fr-FR" dirty="0" smtClean="0"/>
              <a:t> Paris, 5h </a:t>
            </a:r>
            <a:r>
              <a:rPr lang="fr-FR" dirty="0" err="1" smtClean="0"/>
              <a:t>from</a:t>
            </a:r>
            <a:r>
              <a:rPr lang="fr-FR" dirty="0" smtClean="0"/>
              <a:t> London</a:t>
            </a:r>
          </a:p>
          <a:p>
            <a:pPr algn="ctr"/>
            <a:endParaRPr lang="fr-FR" dirty="0" smtClean="0"/>
          </a:p>
          <a:p>
            <a:pPr algn="ctr"/>
            <a:r>
              <a:rPr lang="fr-FR" dirty="0" err="1" smtClean="0"/>
              <a:t>Nearly</a:t>
            </a:r>
            <a:r>
              <a:rPr lang="fr-FR" dirty="0" smtClean="0"/>
              <a:t> 25k </a:t>
            </a:r>
            <a:r>
              <a:rPr lang="fr-FR" dirty="0" err="1" smtClean="0"/>
              <a:t>students</a:t>
            </a:r>
            <a:r>
              <a:rPr lang="fr-FR" dirty="0" smtClean="0"/>
              <a:t> – 3.8k </a:t>
            </a:r>
            <a:r>
              <a:rPr lang="fr-FR" dirty="0" err="1" smtClean="0"/>
              <a:t>foreign</a:t>
            </a:r>
            <a:r>
              <a:rPr lang="fr-FR" dirty="0" smtClean="0"/>
              <a:t> </a:t>
            </a:r>
            <a:r>
              <a:rPr lang="fr-FR" dirty="0" err="1" smtClean="0"/>
              <a:t>students</a:t>
            </a:r>
            <a:r>
              <a:rPr lang="fr-FR" dirty="0" smtClean="0"/>
              <a:t> </a:t>
            </a:r>
          </a:p>
          <a:p>
            <a:pPr algn="ctr"/>
            <a:r>
              <a:rPr lang="fr-FR" dirty="0" smtClean="0"/>
              <a:t>1.6k </a:t>
            </a:r>
            <a:r>
              <a:rPr lang="fr-FR" dirty="0" err="1" smtClean="0"/>
              <a:t>teaching</a:t>
            </a:r>
            <a:r>
              <a:rPr lang="fr-FR" dirty="0" smtClean="0"/>
              <a:t> staff – 237mi </a:t>
            </a:r>
            <a:r>
              <a:rPr lang="fr-FR" dirty="0" err="1" smtClean="0"/>
              <a:t>overall</a:t>
            </a:r>
            <a:r>
              <a:rPr lang="fr-FR" dirty="0" smtClean="0"/>
              <a:t> budget</a:t>
            </a:r>
          </a:p>
          <a:p>
            <a:pPr algn="ctr"/>
            <a:endParaRPr lang="fr-FR" dirty="0"/>
          </a:p>
          <a:p>
            <a:pPr algn="ctr"/>
            <a:r>
              <a:rPr lang="fr-FR" dirty="0" smtClean="0"/>
              <a:t>18 </a:t>
            </a:r>
            <a:r>
              <a:rPr lang="fr-FR" dirty="0" err="1" smtClean="0"/>
              <a:t>Schools</a:t>
            </a:r>
            <a:r>
              <a:rPr lang="fr-FR" dirty="0" smtClean="0"/>
              <a:t> – 7 </a:t>
            </a:r>
            <a:r>
              <a:rPr lang="fr-FR" dirty="0" err="1"/>
              <a:t>D</a:t>
            </a:r>
            <a:r>
              <a:rPr lang="fr-FR" dirty="0" err="1" smtClean="0"/>
              <a:t>epartments</a:t>
            </a:r>
            <a:r>
              <a:rPr lang="fr-FR" dirty="0" smtClean="0"/>
              <a:t> in the </a:t>
            </a:r>
            <a:r>
              <a:rPr lang="fr-FR" dirty="0" err="1" smtClean="0"/>
              <a:t>School</a:t>
            </a:r>
            <a:r>
              <a:rPr lang="fr-FR" dirty="0" smtClean="0"/>
              <a:t> of Social Sciences, out of </a:t>
            </a:r>
            <a:r>
              <a:rPr lang="fr-FR" dirty="0" err="1" smtClean="0"/>
              <a:t>which</a:t>
            </a:r>
            <a:r>
              <a:rPr lang="fr-FR" dirty="0" smtClean="0"/>
              <a:t>  </a:t>
            </a:r>
            <a:r>
              <a:rPr lang="fr-FR" dirty="0" err="1" smtClean="0"/>
              <a:t>Linguistics</a:t>
            </a:r>
            <a:endParaRPr lang="fr-FR" dirty="0" smtClean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3177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288502"/>
            <a:ext cx="7772400" cy="110176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/>
              <a:t>Université of Caen</a:t>
            </a:r>
            <a:br>
              <a:rPr lang="fr-FR" b="1" dirty="0"/>
            </a:br>
            <a:r>
              <a:rPr lang="fr-FR" b="1" dirty="0" err="1" smtClean="0"/>
              <a:t>Didactics</a:t>
            </a:r>
            <a:r>
              <a:rPr lang="fr-FR" b="1" dirty="0" smtClean="0"/>
              <a:t> – </a:t>
            </a:r>
            <a:r>
              <a:rPr lang="fr-FR" b="1" dirty="0" err="1"/>
              <a:t>S</a:t>
            </a:r>
            <a:r>
              <a:rPr lang="fr-FR" b="1" dirty="0" err="1" smtClean="0"/>
              <a:t>ome</a:t>
            </a:r>
            <a:r>
              <a:rPr lang="fr-FR" b="1" dirty="0" smtClean="0"/>
              <a:t> </a:t>
            </a:r>
            <a:r>
              <a:rPr lang="fr-FR" b="1" dirty="0" err="1" smtClean="0"/>
              <a:t>key</a:t>
            </a:r>
            <a:r>
              <a:rPr lang="fr-FR" b="1" dirty="0" smtClean="0"/>
              <a:t> </a:t>
            </a:r>
            <a:r>
              <a:rPr lang="fr-FR" b="1" dirty="0" err="1" smtClean="0"/>
              <a:t>facts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08164" y="340206"/>
            <a:ext cx="2448982" cy="1292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5" name="Image 4" descr="CRISCO_trans4255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694857" cy="163299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6189785" y="5015402"/>
            <a:ext cx="2954215" cy="1842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685800" y="2886566"/>
            <a:ext cx="7772400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Teaching</a:t>
            </a:r>
            <a:r>
              <a:rPr lang="fr-FR" dirty="0" smtClean="0"/>
              <a:t> French as A Second </a:t>
            </a:r>
            <a:r>
              <a:rPr lang="fr-FR" dirty="0" err="1" smtClean="0"/>
              <a:t>Language</a:t>
            </a:r>
            <a:r>
              <a:rPr lang="fr-FR" dirty="0" smtClean="0"/>
              <a:t> </a:t>
            </a:r>
            <a:r>
              <a:rPr lang="fr-FR" dirty="0" err="1" smtClean="0"/>
              <a:t>created</a:t>
            </a:r>
            <a:r>
              <a:rPr lang="fr-FR" dirty="0" smtClean="0"/>
              <a:t> as </a:t>
            </a:r>
            <a:r>
              <a:rPr lang="fr-FR" dirty="0" err="1" smtClean="0"/>
              <a:t>early</a:t>
            </a:r>
            <a:r>
              <a:rPr lang="fr-FR" dirty="0" smtClean="0"/>
              <a:t> as 1982, </a:t>
            </a:r>
            <a:r>
              <a:rPr lang="fr-FR" dirty="0" err="1" smtClean="0"/>
              <a:t>at</a:t>
            </a:r>
            <a:r>
              <a:rPr lang="fr-FR" dirty="0" smtClean="0"/>
              <a:t> BA, </a:t>
            </a:r>
            <a:r>
              <a:rPr lang="fr-FR" dirty="0" err="1" smtClean="0"/>
              <a:t>MSc</a:t>
            </a:r>
            <a:r>
              <a:rPr lang="fr-FR" dirty="0" smtClean="0"/>
              <a:t> and </a:t>
            </a:r>
            <a:r>
              <a:rPr lang="fr-FR" dirty="0" err="1" smtClean="0"/>
              <a:t>PhD</a:t>
            </a:r>
            <a:r>
              <a:rPr lang="fr-FR" dirty="0" smtClean="0"/>
              <a:t> </a:t>
            </a:r>
            <a:r>
              <a:rPr lang="fr-FR" dirty="0" err="1" smtClean="0"/>
              <a:t>levels</a:t>
            </a:r>
            <a:r>
              <a:rPr lang="fr-FR" dirty="0" smtClean="0"/>
              <a:t> in the </a:t>
            </a:r>
            <a:r>
              <a:rPr lang="fr-FR" dirty="0" err="1" smtClean="0"/>
              <a:t>Linguistics</a:t>
            </a:r>
            <a:r>
              <a:rPr lang="fr-FR" dirty="0" smtClean="0"/>
              <a:t> </a:t>
            </a:r>
            <a:r>
              <a:rPr lang="fr-FR" dirty="0" err="1" smtClean="0"/>
              <a:t>Department</a:t>
            </a:r>
            <a:r>
              <a:rPr lang="fr-FR" dirty="0" smtClean="0"/>
              <a:t> </a:t>
            </a:r>
          </a:p>
          <a:p>
            <a:endParaRPr lang="fr-FR" dirty="0" smtClean="0"/>
          </a:p>
          <a:p>
            <a:r>
              <a:rPr lang="fr-FR" dirty="0" smtClean="0"/>
              <a:t>Host to </a:t>
            </a:r>
            <a:r>
              <a:rPr lang="fr-FR" dirty="0" err="1" smtClean="0"/>
              <a:t>external</a:t>
            </a:r>
            <a:r>
              <a:rPr lang="fr-FR" dirty="0" smtClean="0"/>
              <a:t> </a:t>
            </a:r>
            <a:r>
              <a:rPr lang="fr-FR" dirty="0"/>
              <a:t>cultural and </a:t>
            </a:r>
            <a:r>
              <a:rPr lang="fr-FR" dirty="0" err="1"/>
              <a:t>language</a:t>
            </a:r>
            <a:r>
              <a:rPr lang="fr-FR" dirty="0"/>
              <a:t> services </a:t>
            </a:r>
            <a:r>
              <a:rPr lang="fr-FR" dirty="0" smtClean="0"/>
              <a:t>(OFNEC - France</a:t>
            </a:r>
            <a:r>
              <a:rPr lang="fr-FR" dirty="0"/>
              <a:t>-</a:t>
            </a:r>
            <a:r>
              <a:rPr lang="fr-FR" dirty="0" err="1"/>
              <a:t>Norway</a:t>
            </a:r>
            <a:r>
              <a:rPr lang="fr-FR" dirty="0"/>
              <a:t> Agency, the Open </a:t>
            </a:r>
            <a:r>
              <a:rPr lang="fr-FR" dirty="0" err="1"/>
              <a:t>University</a:t>
            </a:r>
            <a:r>
              <a:rPr lang="fr-FR" dirty="0"/>
              <a:t>, </a:t>
            </a:r>
            <a:r>
              <a:rPr lang="fr-FR" dirty="0" err="1"/>
              <a:t>Russian</a:t>
            </a:r>
            <a:r>
              <a:rPr lang="fr-FR" dirty="0"/>
              <a:t> </a:t>
            </a:r>
            <a:r>
              <a:rPr lang="fr-FR" dirty="0" err="1"/>
              <a:t>Dept</a:t>
            </a:r>
            <a:r>
              <a:rPr lang="fr-FR" dirty="0" smtClean="0"/>
              <a:t>)</a:t>
            </a:r>
          </a:p>
          <a:p>
            <a:endParaRPr lang="fr-FR" dirty="0" smtClean="0"/>
          </a:p>
          <a:p>
            <a:r>
              <a:rPr lang="fr-FR" dirty="0" smtClean="0"/>
              <a:t>Site of the national BELC meetings for 20 </a:t>
            </a:r>
            <a:r>
              <a:rPr lang="fr-FR" dirty="0" err="1" smtClean="0"/>
              <a:t>years</a:t>
            </a:r>
            <a:endParaRPr lang="fr-FR" dirty="0" smtClean="0"/>
          </a:p>
          <a:p>
            <a:endParaRPr lang="fr-FR" dirty="0"/>
          </a:p>
          <a:p>
            <a:r>
              <a:rPr lang="fr-FR" dirty="0" err="1" smtClean="0"/>
              <a:t>Summer</a:t>
            </a:r>
            <a:r>
              <a:rPr lang="fr-FR" dirty="0" smtClean="0"/>
              <a:t> </a:t>
            </a:r>
            <a:r>
              <a:rPr lang="fr-FR" dirty="0" err="1" smtClean="0"/>
              <a:t>School</a:t>
            </a:r>
            <a:r>
              <a:rPr lang="fr-FR" dirty="0" smtClean="0"/>
              <a:t> </a:t>
            </a:r>
            <a:r>
              <a:rPr lang="fr-FR" i="1" dirty="0" smtClean="0"/>
              <a:t>Didactique et Langues </a:t>
            </a:r>
            <a:r>
              <a:rPr lang="fr-FR" dirty="0" err="1" smtClean="0"/>
              <a:t>kicked</a:t>
            </a:r>
            <a:r>
              <a:rPr lang="fr-FR" dirty="0" smtClean="0"/>
              <a:t> off in 2013</a:t>
            </a:r>
            <a:endParaRPr lang="fr-FR" dirty="0"/>
          </a:p>
          <a:p>
            <a:endParaRPr lang="fr-FR" dirty="0"/>
          </a:p>
          <a:p>
            <a:r>
              <a:rPr lang="fr-FR" dirty="0" smtClean="0"/>
              <a:t>As a new incarnation of the CEFE (Centre for the </a:t>
            </a:r>
            <a:r>
              <a:rPr lang="fr-FR" dirty="0" err="1" smtClean="0"/>
              <a:t>Teaching</a:t>
            </a:r>
            <a:r>
              <a:rPr lang="fr-FR" dirty="0" smtClean="0"/>
              <a:t> of French to </a:t>
            </a:r>
            <a:r>
              <a:rPr lang="fr-FR" dirty="0" err="1" smtClean="0"/>
              <a:t>Foreigner</a:t>
            </a:r>
            <a:r>
              <a:rPr lang="fr-FR" dirty="0" smtClean="0"/>
              <a:t>), </a:t>
            </a:r>
            <a:r>
              <a:rPr lang="fr-FR" dirty="0" err="1" smtClean="0"/>
              <a:t>Creation</a:t>
            </a:r>
            <a:r>
              <a:rPr lang="fr-FR" dirty="0" smtClean="0"/>
              <a:t> </a:t>
            </a:r>
            <a:r>
              <a:rPr lang="fr-FR" dirty="0"/>
              <a:t>of </a:t>
            </a:r>
            <a:r>
              <a:rPr lang="fr-FR" dirty="0" smtClean="0"/>
              <a:t>the </a:t>
            </a:r>
            <a:r>
              <a:rPr lang="fr-FR" dirty="0" err="1" smtClean="0"/>
              <a:t>University</a:t>
            </a:r>
            <a:r>
              <a:rPr lang="fr-FR" dirty="0" smtClean="0"/>
              <a:t> </a:t>
            </a:r>
            <a:r>
              <a:rPr lang="fr-FR" dirty="0" err="1" smtClean="0"/>
              <a:t>Language</a:t>
            </a:r>
            <a:r>
              <a:rPr lang="fr-FR" dirty="0" smtClean="0"/>
              <a:t> Center in 2012 (Carré International), </a:t>
            </a:r>
            <a:r>
              <a:rPr lang="fr-FR" dirty="0" err="1" smtClean="0"/>
              <a:t>strongly</a:t>
            </a:r>
            <a:r>
              <a:rPr lang="fr-FR" dirty="0" smtClean="0"/>
              <a:t> </a:t>
            </a:r>
            <a:r>
              <a:rPr lang="fr-FR" dirty="0" err="1" smtClean="0"/>
              <a:t>linked</a:t>
            </a:r>
            <a:r>
              <a:rPr lang="fr-FR" dirty="0" smtClean="0"/>
              <a:t> to the </a:t>
            </a:r>
            <a:r>
              <a:rPr lang="fr-FR" dirty="0" err="1" smtClean="0"/>
              <a:t>Linguistics</a:t>
            </a:r>
            <a:r>
              <a:rPr lang="fr-FR" dirty="0" smtClean="0"/>
              <a:t> </a:t>
            </a:r>
            <a:r>
              <a:rPr lang="fr-FR" dirty="0" err="1" smtClean="0"/>
              <a:t>Department</a:t>
            </a:r>
            <a:endParaRPr lang="fr-FR" dirty="0"/>
          </a:p>
          <a:p>
            <a:endParaRPr lang="fr-FR" dirty="0" smtClean="0"/>
          </a:p>
          <a:p>
            <a:r>
              <a:rPr lang="fr-FR" dirty="0" err="1" smtClean="0"/>
              <a:t>Creation</a:t>
            </a:r>
            <a:r>
              <a:rPr lang="fr-FR" dirty="0" smtClean="0"/>
              <a:t> in 2013 of a </a:t>
            </a:r>
            <a:r>
              <a:rPr lang="fr-FR" dirty="0" err="1" smtClean="0"/>
              <a:t>BSc</a:t>
            </a:r>
            <a:r>
              <a:rPr lang="fr-FR" dirty="0" smtClean="0"/>
              <a:t> </a:t>
            </a:r>
            <a:r>
              <a:rPr lang="fr-FR" dirty="0" err="1" smtClean="0"/>
              <a:t>certificate</a:t>
            </a:r>
            <a:r>
              <a:rPr lang="fr-FR" dirty="0" smtClean="0"/>
              <a:t> for TFSL to </a:t>
            </a:r>
            <a:r>
              <a:rPr lang="fr-FR" dirty="0" err="1"/>
              <a:t>A</a:t>
            </a:r>
            <a:r>
              <a:rPr lang="fr-FR" dirty="0" err="1" smtClean="0"/>
              <a:t>dult</a:t>
            </a:r>
            <a:r>
              <a:rPr lang="fr-FR" dirty="0" smtClean="0"/>
              <a:t> Migrants</a:t>
            </a:r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8121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288502"/>
            <a:ext cx="7772400" cy="110176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/>
              <a:t>Université of Caen</a:t>
            </a:r>
            <a:br>
              <a:rPr lang="fr-FR" b="1" dirty="0"/>
            </a:br>
            <a:r>
              <a:rPr lang="fr-FR" b="1" dirty="0" err="1" smtClean="0"/>
              <a:t>Didactics</a:t>
            </a:r>
            <a:r>
              <a:rPr lang="fr-FR" b="1" dirty="0" smtClean="0"/>
              <a:t> - Ethos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08164" y="340206"/>
            <a:ext cx="2448982" cy="1292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5" name="Image 4" descr="CRISCO_trans4255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694857" cy="163299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6189785" y="5015402"/>
            <a:ext cx="2954215" cy="1842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685800" y="2886566"/>
            <a:ext cx="7772400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dirty="0" smtClean="0"/>
          </a:p>
          <a:p>
            <a:r>
              <a:rPr lang="en-GB" dirty="0"/>
              <a:t>B</a:t>
            </a:r>
            <a:r>
              <a:rPr lang="en-GB" dirty="0" smtClean="0"/>
              <a:t>ased </a:t>
            </a:r>
            <a:r>
              <a:rPr lang="en-GB" dirty="0"/>
              <a:t>on the analysis of the needs of the </a:t>
            </a:r>
            <a:r>
              <a:rPr lang="en-GB" dirty="0" smtClean="0"/>
              <a:t>learners</a:t>
            </a:r>
          </a:p>
          <a:p>
            <a:r>
              <a:rPr lang="fr-FR" dirty="0" smtClean="0"/>
              <a:t> </a:t>
            </a:r>
          </a:p>
          <a:p>
            <a:r>
              <a:rPr lang="fr-FR" dirty="0" err="1" smtClean="0"/>
              <a:t>Focused</a:t>
            </a:r>
            <a:r>
              <a:rPr lang="fr-FR" dirty="0" smtClean="0"/>
              <a:t> on </a:t>
            </a:r>
            <a:r>
              <a:rPr lang="fr-FR" dirty="0" err="1" smtClean="0"/>
              <a:t>linguistic</a:t>
            </a:r>
            <a:r>
              <a:rPr lang="fr-FR" dirty="0" smtClean="0"/>
              <a:t>(s) dimensions (</a:t>
            </a:r>
            <a:r>
              <a:rPr lang="fr-FR" dirty="0" err="1" smtClean="0"/>
              <a:t>phonological</a:t>
            </a:r>
            <a:r>
              <a:rPr lang="fr-FR" dirty="0" smtClean="0"/>
              <a:t> and </a:t>
            </a:r>
            <a:r>
              <a:rPr lang="fr-FR" dirty="0" err="1" smtClean="0"/>
              <a:t>morphosyntactic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r>
              <a:rPr lang="fr-FR" dirty="0" smtClean="0"/>
              <a:t> </a:t>
            </a:r>
            <a:r>
              <a:rPr lang="fr-FR" dirty="0" err="1" smtClean="0"/>
              <a:t>skills</a:t>
            </a:r>
            <a:r>
              <a:rPr lang="fr-FR" dirty="0" smtClean="0"/>
              <a:t>)</a:t>
            </a:r>
          </a:p>
          <a:p>
            <a:endParaRPr lang="fr-FR" dirty="0"/>
          </a:p>
          <a:p>
            <a:r>
              <a:rPr lang="fr-FR" dirty="0" err="1" smtClean="0"/>
              <a:t>Strenghts</a:t>
            </a:r>
            <a:r>
              <a:rPr lang="fr-FR" dirty="0" smtClean="0"/>
              <a:t> in</a:t>
            </a:r>
          </a:p>
          <a:p>
            <a:r>
              <a:rPr lang="fr-FR" dirty="0"/>
              <a:t>	</a:t>
            </a:r>
            <a:r>
              <a:rPr lang="fr-FR" dirty="0" err="1" smtClean="0"/>
              <a:t>Academic</a:t>
            </a:r>
            <a:r>
              <a:rPr lang="fr-FR" dirty="0" smtClean="0"/>
              <a:t> </a:t>
            </a:r>
            <a:r>
              <a:rPr lang="fr-FR" dirty="0" err="1" smtClean="0"/>
              <a:t>writing</a:t>
            </a:r>
            <a:r>
              <a:rPr lang="fr-FR" dirty="0" smtClean="0"/>
              <a:t> as a </a:t>
            </a:r>
            <a:r>
              <a:rPr lang="fr-FR" dirty="0" err="1" smtClean="0"/>
              <a:t>means</a:t>
            </a:r>
            <a:r>
              <a:rPr lang="fr-FR" dirty="0" smtClean="0"/>
              <a:t> to </a:t>
            </a:r>
            <a:r>
              <a:rPr lang="fr-FR" dirty="0" err="1" smtClean="0"/>
              <a:t>integrate</a:t>
            </a:r>
            <a:r>
              <a:rPr lang="fr-FR" dirty="0" smtClean="0"/>
              <a:t> </a:t>
            </a:r>
            <a:r>
              <a:rPr lang="fr-FR" dirty="0" err="1" smtClean="0"/>
              <a:t>foreign</a:t>
            </a:r>
            <a:r>
              <a:rPr lang="fr-FR" dirty="0" smtClean="0"/>
              <a:t> </a:t>
            </a:r>
            <a:r>
              <a:rPr lang="fr-FR" dirty="0" err="1" smtClean="0"/>
              <a:t>students</a:t>
            </a:r>
            <a:endParaRPr lang="fr-FR" dirty="0"/>
          </a:p>
          <a:p>
            <a:r>
              <a:rPr lang="fr-FR" dirty="0" smtClean="0"/>
              <a:t>	P</a:t>
            </a:r>
            <a:r>
              <a:rPr lang="en-US" dirty="0" err="1" smtClean="0"/>
              <a:t>ragmatics</a:t>
            </a:r>
            <a:r>
              <a:rPr lang="en-US" dirty="0" smtClean="0"/>
              <a:t> </a:t>
            </a:r>
            <a:r>
              <a:rPr lang="en-US" dirty="0"/>
              <a:t>skills (register and interaction)</a:t>
            </a:r>
            <a:endParaRPr lang="fr-FR" dirty="0"/>
          </a:p>
          <a:p>
            <a:r>
              <a:rPr lang="en-US" dirty="0" smtClean="0"/>
              <a:t>	Teaching </a:t>
            </a:r>
            <a:r>
              <a:rPr lang="en-US" dirty="0"/>
              <a:t>methodologies and teaching materials and technologies (ITC)</a:t>
            </a:r>
            <a:endParaRPr lang="fr-FR" dirty="0"/>
          </a:p>
          <a:p>
            <a:r>
              <a:rPr lang="en-US" dirty="0"/>
              <a:t>	</a:t>
            </a:r>
            <a:endParaRPr lang="en-US" dirty="0" smtClean="0"/>
          </a:p>
          <a:p>
            <a:r>
              <a:rPr lang="en-US" dirty="0"/>
              <a:t>	T</a:t>
            </a:r>
            <a:r>
              <a:rPr lang="en-US" dirty="0" smtClean="0"/>
              <a:t>eaching </a:t>
            </a:r>
            <a:r>
              <a:rPr lang="en-US" dirty="0"/>
              <a:t>practice encouraged through internships available to students </a:t>
            </a:r>
            <a:r>
              <a:rPr lang="fr-FR" dirty="0"/>
              <a:t>	</a:t>
            </a:r>
            <a:r>
              <a:rPr lang="fr-FR" dirty="0" err="1" smtClean="0"/>
              <a:t>Research</a:t>
            </a:r>
            <a:r>
              <a:rPr lang="fr-FR" dirty="0" smtClean="0"/>
              <a:t> culture </a:t>
            </a:r>
            <a:r>
              <a:rPr lang="en-US" dirty="0" smtClean="0"/>
              <a:t>developed </a:t>
            </a:r>
            <a:r>
              <a:rPr lang="en-US" dirty="0"/>
              <a:t>through </a:t>
            </a:r>
            <a:r>
              <a:rPr lang="en-US" dirty="0" smtClean="0"/>
              <a:t>research papers, thesis </a:t>
            </a:r>
            <a:r>
              <a:rPr lang="en-US" dirty="0"/>
              <a:t>and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attendance </a:t>
            </a:r>
            <a:r>
              <a:rPr lang="en-US" dirty="0"/>
              <a:t>to CRISCO conferences and workshops 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7143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288502"/>
            <a:ext cx="7772400" cy="1101762"/>
          </a:xfrm>
        </p:spPr>
        <p:txBody>
          <a:bodyPr>
            <a:normAutofit/>
          </a:bodyPr>
          <a:lstStyle/>
          <a:p>
            <a:r>
              <a:rPr lang="fr-FR" b="1" dirty="0" smtClean="0"/>
              <a:t>CRISCO</a:t>
            </a:r>
            <a:r>
              <a:rPr lang="fr-FR" b="1" dirty="0" smtClean="0"/>
              <a:t> - </a:t>
            </a:r>
            <a:r>
              <a:rPr lang="fr-FR" b="1" dirty="0" err="1" smtClean="0"/>
              <a:t>Presentation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08164" y="340206"/>
            <a:ext cx="2448982" cy="1292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5" name="Image 4" descr="CRISCO_trans4255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694857" cy="163299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6189785" y="5015402"/>
            <a:ext cx="2954215" cy="1842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685800" y="1998133"/>
            <a:ext cx="7476067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r>
              <a:rPr lang="fr-FR" dirty="0" smtClean="0"/>
              <a:t>- </a:t>
            </a:r>
            <a:r>
              <a:rPr lang="fr-FR" dirty="0" err="1" smtClean="0"/>
              <a:t>Created</a:t>
            </a:r>
            <a:r>
              <a:rPr lang="fr-FR" dirty="0" smtClean="0"/>
              <a:t> </a:t>
            </a:r>
            <a:r>
              <a:rPr lang="fr-FR" dirty="0"/>
              <a:t>in 2000</a:t>
            </a:r>
          </a:p>
          <a:p>
            <a:r>
              <a:rPr lang="fr-FR" dirty="0" smtClean="0"/>
              <a:t>- </a:t>
            </a:r>
            <a:r>
              <a:rPr lang="fr-FR" dirty="0" err="1" smtClean="0"/>
              <a:t>Research</a:t>
            </a:r>
            <a:r>
              <a:rPr lang="fr-FR" dirty="0" smtClean="0"/>
              <a:t> centre</a:t>
            </a:r>
          </a:p>
          <a:p>
            <a:r>
              <a:rPr lang="fr-FR" dirty="0" smtClean="0"/>
              <a:t>- 23 full </a:t>
            </a:r>
            <a:r>
              <a:rPr lang="fr-FR" dirty="0" err="1" smtClean="0"/>
              <a:t>members</a:t>
            </a:r>
            <a:r>
              <a:rPr lang="fr-FR" dirty="0" smtClean="0"/>
              <a:t>, 18 </a:t>
            </a:r>
            <a:r>
              <a:rPr lang="fr-FR" dirty="0" err="1" smtClean="0"/>
              <a:t>associate</a:t>
            </a:r>
            <a:r>
              <a:rPr lang="fr-FR" dirty="0" smtClean="0"/>
              <a:t> </a:t>
            </a:r>
            <a:r>
              <a:rPr lang="fr-FR" dirty="0" err="1" smtClean="0"/>
              <a:t>members</a:t>
            </a:r>
            <a:r>
              <a:rPr lang="fr-FR" dirty="0" smtClean="0"/>
              <a:t>, 15 </a:t>
            </a:r>
            <a:r>
              <a:rPr lang="fr-FR" dirty="0" err="1" smtClean="0"/>
              <a:t>PhD</a:t>
            </a:r>
            <a:r>
              <a:rPr lang="fr-FR" dirty="0" smtClean="0"/>
              <a:t> </a:t>
            </a:r>
            <a:r>
              <a:rPr lang="fr-FR" dirty="0" err="1" smtClean="0"/>
              <a:t>students</a:t>
            </a:r>
            <a:endParaRPr lang="fr-FR" dirty="0" smtClean="0"/>
          </a:p>
          <a:p>
            <a:r>
              <a:rPr lang="fr-FR" dirty="0" smtClean="0"/>
              <a:t>- 3 main </a:t>
            </a:r>
            <a:r>
              <a:rPr lang="fr-FR" dirty="0" err="1" smtClean="0"/>
              <a:t>research</a:t>
            </a:r>
            <a:r>
              <a:rPr lang="fr-FR" dirty="0" smtClean="0"/>
              <a:t> </a:t>
            </a:r>
            <a:r>
              <a:rPr lang="fr-FR" dirty="0" err="1" smtClean="0"/>
              <a:t>strands</a:t>
            </a:r>
            <a:r>
              <a:rPr lang="fr-FR" dirty="0" smtClean="0"/>
              <a:t>, one of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being</a:t>
            </a:r>
            <a:r>
              <a:rPr lang="fr-FR" dirty="0" smtClean="0"/>
              <a:t> </a:t>
            </a:r>
            <a:r>
              <a:rPr lang="fr-FR" dirty="0" err="1" smtClean="0"/>
              <a:t>didactics</a:t>
            </a:r>
            <a:r>
              <a:rPr lang="fr-FR" dirty="0" smtClean="0"/>
              <a:t> of </a:t>
            </a:r>
            <a:r>
              <a:rPr lang="fr-FR" dirty="0" err="1" smtClean="0"/>
              <a:t>language</a:t>
            </a:r>
            <a:endParaRPr lang="fr-FR" dirty="0" smtClean="0"/>
          </a:p>
          <a:p>
            <a:pPr marL="285750" indent="-285750">
              <a:buFontTx/>
              <a:buChar char="-"/>
            </a:pPr>
            <a:endParaRPr lang="fr-FR" dirty="0"/>
          </a:p>
          <a:p>
            <a:r>
              <a:rPr lang="fr-FR" dirty="0" err="1" smtClean="0"/>
              <a:t>Strenghts</a:t>
            </a:r>
            <a:endParaRPr lang="fr-FR" dirty="0" smtClean="0"/>
          </a:p>
          <a:p>
            <a:r>
              <a:rPr lang="fr-FR" dirty="0" smtClean="0"/>
              <a:t> - </a:t>
            </a:r>
            <a:r>
              <a:rPr lang="fr-FR" dirty="0" err="1" smtClean="0"/>
              <a:t>density</a:t>
            </a:r>
            <a:r>
              <a:rPr lang="fr-FR" dirty="0" smtClean="0"/>
              <a:t> of </a:t>
            </a:r>
            <a:r>
              <a:rPr lang="fr-FR" dirty="0" err="1" smtClean="0"/>
              <a:t>thematic</a:t>
            </a:r>
            <a:r>
              <a:rPr lang="fr-FR" dirty="0" smtClean="0"/>
              <a:t> </a:t>
            </a:r>
            <a:r>
              <a:rPr lang="fr-FR" dirty="0" err="1" smtClean="0"/>
              <a:t>cohesion</a:t>
            </a:r>
            <a:r>
              <a:rPr lang="fr-FR" dirty="0" smtClean="0"/>
              <a:t> on </a:t>
            </a:r>
            <a:r>
              <a:rPr lang="fr-FR" dirty="0" err="1" smtClean="0"/>
              <a:t>interpretation</a:t>
            </a:r>
            <a:r>
              <a:rPr lang="fr-FR" dirty="0" smtClean="0"/>
              <a:t> of </a:t>
            </a:r>
            <a:r>
              <a:rPr lang="fr-FR" dirty="0" err="1" smtClean="0"/>
              <a:t>grammar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special</a:t>
            </a:r>
            <a:r>
              <a:rPr lang="fr-FR" dirty="0" smtClean="0"/>
              <a:t> </a:t>
            </a:r>
            <a:r>
              <a:rPr lang="fr-FR" dirty="0" err="1" smtClean="0"/>
              <a:t>reference</a:t>
            </a:r>
            <a:r>
              <a:rPr lang="fr-FR" dirty="0" smtClean="0"/>
              <a:t> to French and English</a:t>
            </a:r>
          </a:p>
          <a:p>
            <a:r>
              <a:rPr lang="fr-FR" dirty="0" smtClean="0"/>
              <a:t>- </a:t>
            </a:r>
            <a:r>
              <a:rPr lang="en-US" dirty="0" smtClean="0"/>
              <a:t>Important </a:t>
            </a:r>
            <a:r>
              <a:rPr lang="fr-FR" dirty="0" err="1" smtClean="0"/>
              <a:t>institutionnal</a:t>
            </a:r>
            <a:r>
              <a:rPr lang="fr-FR" dirty="0" smtClean="0"/>
              <a:t> </a:t>
            </a:r>
            <a:r>
              <a:rPr lang="en-US" dirty="0" smtClean="0"/>
              <a:t>interdisciplinary </a:t>
            </a:r>
            <a:r>
              <a:rPr lang="en-US" dirty="0"/>
              <a:t>collaboration </a:t>
            </a:r>
            <a:r>
              <a:rPr lang="fr-FR" dirty="0" smtClean="0"/>
              <a:t>(</a:t>
            </a:r>
            <a:r>
              <a:rPr lang="fr-FR" dirty="0" err="1" smtClean="0"/>
              <a:t>Foreign</a:t>
            </a:r>
            <a:r>
              <a:rPr lang="fr-FR" dirty="0" smtClean="0"/>
              <a:t> </a:t>
            </a:r>
            <a:r>
              <a:rPr lang="fr-FR" dirty="0" err="1" smtClean="0"/>
              <a:t>Languages</a:t>
            </a:r>
            <a:r>
              <a:rPr lang="fr-FR" dirty="0" smtClean="0"/>
              <a:t>, </a:t>
            </a:r>
            <a:r>
              <a:rPr lang="fr-FR" dirty="0" err="1" smtClean="0"/>
              <a:t>History</a:t>
            </a:r>
            <a:r>
              <a:rPr lang="fr-FR" dirty="0" smtClean="0"/>
              <a:t>, </a:t>
            </a:r>
            <a:r>
              <a:rPr lang="fr-FR" dirty="0" err="1" smtClean="0"/>
              <a:t>Computing</a:t>
            </a:r>
            <a:r>
              <a:rPr lang="fr-FR" dirty="0" smtClean="0"/>
              <a:t> Sciences)</a:t>
            </a:r>
          </a:p>
          <a:p>
            <a:r>
              <a:rPr lang="fr-FR" dirty="0" smtClean="0"/>
              <a:t>- </a:t>
            </a:r>
            <a:r>
              <a:rPr lang="fr-FR" dirty="0" err="1" smtClean="0"/>
              <a:t>Tight</a:t>
            </a:r>
            <a:r>
              <a:rPr lang="fr-FR" dirty="0" smtClean="0"/>
              <a:t> network of international relations (ILF, </a:t>
            </a:r>
            <a:r>
              <a:rPr lang="fr-FR" dirty="0" err="1" smtClean="0"/>
              <a:t>Ghent</a:t>
            </a:r>
            <a:r>
              <a:rPr lang="fr-FR" dirty="0" smtClean="0"/>
              <a:t>, Neuchâtel ; </a:t>
            </a:r>
            <a:r>
              <a:rPr lang="fr-FR" dirty="0" err="1" smtClean="0"/>
              <a:t>seminar</a:t>
            </a:r>
            <a:r>
              <a:rPr lang="fr-FR" dirty="0" smtClean="0"/>
              <a:t> </a:t>
            </a:r>
            <a:r>
              <a:rPr lang="fr-FR" dirty="0" err="1" smtClean="0"/>
              <a:t>series</a:t>
            </a:r>
            <a:r>
              <a:rPr lang="fr-FR" dirty="0" smtClean="0"/>
              <a:t> and international </a:t>
            </a:r>
            <a:r>
              <a:rPr lang="fr-FR" dirty="0" err="1" smtClean="0"/>
              <a:t>conferences</a:t>
            </a:r>
            <a:r>
              <a:rPr lang="fr-FR" dirty="0" smtClean="0"/>
              <a:t> – </a:t>
            </a:r>
            <a:r>
              <a:rPr lang="fr-FR" dirty="0" err="1" smtClean="0"/>
              <a:t>Stanford</a:t>
            </a:r>
            <a:r>
              <a:rPr lang="fr-FR" dirty="0" smtClean="0"/>
              <a:t>, Yale, </a:t>
            </a:r>
            <a:r>
              <a:rPr lang="fr-FR" dirty="0" err="1" smtClean="0"/>
              <a:t>Quebec</a:t>
            </a:r>
            <a:r>
              <a:rPr lang="fr-FR" dirty="0" smtClean="0"/>
              <a:t> City, Reykjavik, Tel </a:t>
            </a:r>
            <a:r>
              <a:rPr lang="fr-FR" dirty="0" err="1" smtClean="0"/>
              <a:t>Aviv</a:t>
            </a:r>
            <a:r>
              <a:rPr lang="fr-FR" dirty="0" smtClean="0"/>
              <a:t>)</a:t>
            </a:r>
            <a:endParaRPr lang="fr-FR" dirty="0"/>
          </a:p>
          <a:p>
            <a:r>
              <a:rPr lang="fr-FR" dirty="0" smtClean="0"/>
              <a:t>- </a:t>
            </a:r>
            <a:r>
              <a:rPr lang="fr-FR" dirty="0" err="1" smtClean="0"/>
              <a:t>Mechanisms</a:t>
            </a:r>
            <a:r>
              <a:rPr lang="fr-FR" dirty="0" smtClean="0"/>
              <a:t> </a:t>
            </a:r>
            <a:r>
              <a:rPr lang="fr-FR" dirty="0" err="1" smtClean="0"/>
              <a:t>integrating</a:t>
            </a:r>
            <a:r>
              <a:rPr lang="fr-FR" dirty="0" smtClean="0"/>
              <a:t> </a:t>
            </a:r>
            <a:r>
              <a:rPr lang="fr-FR" dirty="0" err="1" smtClean="0"/>
              <a:t>research</a:t>
            </a:r>
            <a:r>
              <a:rPr lang="fr-FR" dirty="0" smtClean="0"/>
              <a:t> and </a:t>
            </a:r>
            <a:r>
              <a:rPr lang="fr-FR" dirty="0" err="1" smtClean="0"/>
              <a:t>MSc</a:t>
            </a:r>
            <a:r>
              <a:rPr lang="fr-FR" dirty="0" smtClean="0"/>
              <a:t>/ </a:t>
            </a:r>
            <a:r>
              <a:rPr lang="fr-FR" dirty="0" err="1" smtClean="0"/>
              <a:t>teaching</a:t>
            </a:r>
            <a:endParaRPr lang="fr-FR" dirty="0" smtClean="0"/>
          </a:p>
          <a:p>
            <a:r>
              <a:rPr lang="fr-FR" dirty="0" smtClean="0"/>
              <a:t>- Important production of </a:t>
            </a:r>
            <a:r>
              <a:rPr lang="fr-FR" dirty="0" err="1" smtClean="0"/>
              <a:t>applied</a:t>
            </a:r>
            <a:r>
              <a:rPr lang="fr-FR" dirty="0" smtClean="0"/>
              <a:t> </a:t>
            </a:r>
            <a:r>
              <a:rPr lang="fr-FR" dirty="0" err="1" smtClean="0"/>
              <a:t>language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r>
              <a:rPr lang="fr-FR" dirty="0" smtClean="0"/>
              <a:t> </a:t>
            </a:r>
            <a:r>
              <a:rPr lang="fr-FR" dirty="0" err="1" smtClean="0"/>
              <a:t>tools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social impact and </a:t>
            </a:r>
            <a:r>
              <a:rPr lang="fr-FR" dirty="0" err="1" smtClean="0"/>
              <a:t>industrial</a:t>
            </a:r>
            <a:r>
              <a:rPr lang="fr-FR" dirty="0" smtClean="0"/>
              <a:t> </a:t>
            </a:r>
            <a:r>
              <a:rPr lang="fr-FR" dirty="0" err="1" smtClean="0"/>
              <a:t>dissemination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94270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288502"/>
            <a:ext cx="7772400" cy="110176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Participants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08164" y="340206"/>
            <a:ext cx="2448982" cy="1292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5" name="Image 4" descr="CRISCO_trans4255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694857" cy="163299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6189785" y="5015402"/>
            <a:ext cx="2954215" cy="1842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685800" y="2886566"/>
            <a:ext cx="77724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Pierre Larrivée</a:t>
            </a:r>
          </a:p>
          <a:p>
            <a:pPr marL="285750" indent="-285750">
              <a:buFont typeface="Wingdings" charset="0"/>
              <a:buChar char=""/>
            </a:pPr>
            <a:r>
              <a:rPr lang="fr-FR" sz="1200" dirty="0" err="1" smtClean="0"/>
              <a:t>PhD</a:t>
            </a:r>
            <a:r>
              <a:rPr lang="fr-FR" sz="1200" dirty="0" smtClean="0"/>
              <a:t> on </a:t>
            </a:r>
            <a:r>
              <a:rPr lang="fr-FR" sz="1200" dirty="0" err="1" smtClean="0"/>
              <a:t>semantics</a:t>
            </a:r>
            <a:r>
              <a:rPr lang="fr-FR" sz="1200" dirty="0" smtClean="0"/>
              <a:t> of </a:t>
            </a:r>
            <a:r>
              <a:rPr lang="fr-FR" sz="1200" dirty="0" err="1" smtClean="0"/>
              <a:t>grammar</a:t>
            </a:r>
            <a:r>
              <a:rPr lang="fr-FR" sz="1200" dirty="0" smtClean="0"/>
              <a:t> in French ; </a:t>
            </a:r>
          </a:p>
          <a:p>
            <a:pPr marL="285750" indent="-285750">
              <a:buFont typeface="Wingdings" charset="0"/>
              <a:buChar char=""/>
            </a:pPr>
            <a:r>
              <a:rPr lang="fr-FR" sz="1200" dirty="0" err="1" smtClean="0"/>
              <a:t>Professor</a:t>
            </a:r>
            <a:r>
              <a:rPr lang="fr-FR" sz="1200" dirty="0" smtClean="0"/>
              <a:t> of </a:t>
            </a:r>
            <a:r>
              <a:rPr lang="fr-FR" sz="1200" dirty="0" err="1"/>
              <a:t>L</a:t>
            </a:r>
            <a:r>
              <a:rPr lang="fr-FR" sz="1200" dirty="0" err="1" smtClean="0"/>
              <a:t>inguistics</a:t>
            </a:r>
            <a:r>
              <a:rPr lang="fr-FR" sz="1200" dirty="0" smtClean="0"/>
              <a:t> and </a:t>
            </a:r>
            <a:r>
              <a:rPr lang="fr-FR" sz="1200" dirty="0" err="1"/>
              <a:t>D</a:t>
            </a:r>
            <a:r>
              <a:rPr lang="fr-FR" sz="1200" dirty="0" err="1" smtClean="0"/>
              <a:t>idactics</a:t>
            </a:r>
            <a:r>
              <a:rPr lang="fr-FR" sz="1200" dirty="0" smtClean="0"/>
              <a:t> of </a:t>
            </a:r>
            <a:r>
              <a:rPr lang="fr-FR" sz="1200" dirty="0"/>
              <a:t> French </a:t>
            </a:r>
          </a:p>
          <a:p>
            <a:pPr marL="285750" indent="-285750">
              <a:buFont typeface="Wingdings" charset="0"/>
              <a:buChar char=""/>
            </a:pPr>
            <a:r>
              <a:rPr lang="fr-FR" sz="1200" dirty="0" err="1" smtClean="0">
                <a:ea typeface="Wingdings"/>
                <a:cs typeface="Wingdings"/>
                <a:sym typeface="Wingdings"/>
              </a:rPr>
              <a:t>Director</a:t>
            </a:r>
            <a:r>
              <a:rPr lang="fr-FR" sz="1200" dirty="0" smtClean="0">
                <a:ea typeface="Wingdings"/>
                <a:cs typeface="Wingdings"/>
                <a:sym typeface="Wingdings"/>
              </a:rPr>
              <a:t> of the CRISCO </a:t>
            </a:r>
            <a:r>
              <a:rPr lang="fr-FR" sz="1200" dirty="0" err="1" smtClean="0">
                <a:ea typeface="Wingdings"/>
                <a:cs typeface="Wingdings"/>
                <a:sym typeface="Wingdings"/>
              </a:rPr>
              <a:t>research</a:t>
            </a:r>
            <a:r>
              <a:rPr lang="fr-FR" sz="1200" dirty="0" smtClean="0">
                <a:ea typeface="Wingdings"/>
                <a:cs typeface="Wingdings"/>
                <a:sym typeface="Wingdings"/>
              </a:rPr>
              <a:t> center</a:t>
            </a:r>
          </a:p>
          <a:p>
            <a:pPr marL="285750" indent="-285750">
              <a:buFont typeface="Wingdings" charset="0"/>
              <a:buChar char=""/>
            </a:pPr>
            <a:r>
              <a:rPr lang="fr-FR" sz="1200" dirty="0" smtClean="0">
                <a:ea typeface="Wingdings"/>
                <a:cs typeface="Wingdings"/>
                <a:sym typeface="Wingdings"/>
              </a:rPr>
              <a:t>Co-chair of the </a:t>
            </a:r>
            <a:r>
              <a:rPr lang="fr-FR" sz="1200" dirty="0" err="1" smtClean="0">
                <a:ea typeface="Wingdings"/>
                <a:cs typeface="Wingdings"/>
                <a:sym typeface="Wingdings"/>
              </a:rPr>
              <a:t>Linguistics</a:t>
            </a:r>
            <a:r>
              <a:rPr lang="fr-FR" sz="1200" dirty="0" smtClean="0">
                <a:ea typeface="Wingdings"/>
                <a:cs typeface="Wingdings"/>
                <a:sym typeface="Wingdings"/>
              </a:rPr>
              <a:t> </a:t>
            </a:r>
            <a:r>
              <a:rPr lang="fr-FR" sz="1200" dirty="0" err="1">
                <a:ea typeface="Wingdings"/>
                <a:cs typeface="Wingdings"/>
                <a:sym typeface="Wingdings"/>
              </a:rPr>
              <a:t>D</a:t>
            </a:r>
            <a:r>
              <a:rPr lang="fr-FR" sz="1200" dirty="0" err="1" smtClean="0">
                <a:ea typeface="Wingdings"/>
                <a:cs typeface="Wingdings"/>
                <a:sym typeface="Wingdings"/>
              </a:rPr>
              <a:t>epartement</a:t>
            </a:r>
            <a:endParaRPr lang="fr-FR" sz="1200" dirty="0" smtClean="0">
              <a:ea typeface="Wingdings"/>
              <a:cs typeface="Wingdings"/>
              <a:sym typeface="Wingdings"/>
            </a:endParaRPr>
          </a:p>
          <a:p>
            <a:r>
              <a:rPr lang="fr-FR" sz="1200" dirty="0" smtClean="0">
                <a:latin typeface="Wingdings"/>
                <a:ea typeface="Wingdings"/>
                <a:cs typeface="Wingdings"/>
                <a:sym typeface="Wingdings"/>
              </a:rPr>
              <a:t> </a:t>
            </a:r>
            <a:r>
              <a:rPr lang="fr-FR" sz="1200" dirty="0" err="1" smtClean="0">
                <a:ea typeface="Wingdings"/>
                <a:cs typeface="Wingdings"/>
                <a:sym typeface="Wingdings"/>
              </a:rPr>
              <a:t>Director</a:t>
            </a:r>
            <a:r>
              <a:rPr lang="fr-FR" sz="1200" dirty="0" smtClean="0">
                <a:ea typeface="Wingdings"/>
                <a:cs typeface="Wingdings"/>
                <a:sym typeface="Wingdings"/>
              </a:rPr>
              <a:t> of </a:t>
            </a:r>
            <a:r>
              <a:rPr lang="fr-FR" sz="1200" dirty="0" err="1" smtClean="0">
                <a:ea typeface="Wingdings"/>
                <a:cs typeface="Wingdings"/>
                <a:sym typeface="Wingdings"/>
              </a:rPr>
              <a:t>Studies</a:t>
            </a:r>
            <a:r>
              <a:rPr lang="fr-FR" sz="1200" dirty="0" smtClean="0">
                <a:ea typeface="Wingdings"/>
                <a:cs typeface="Wingdings"/>
                <a:sym typeface="Wingdings"/>
              </a:rPr>
              <a:t> of the the </a:t>
            </a:r>
            <a:r>
              <a:rPr lang="fr-FR" sz="1200" dirty="0" err="1" smtClean="0"/>
              <a:t>Teaching</a:t>
            </a:r>
            <a:r>
              <a:rPr lang="fr-FR" sz="1200" dirty="0" smtClean="0"/>
              <a:t> French as a Second </a:t>
            </a:r>
            <a:r>
              <a:rPr lang="fr-FR" sz="1200" dirty="0" err="1" smtClean="0"/>
              <a:t>Language</a:t>
            </a:r>
            <a:r>
              <a:rPr lang="fr-FR" sz="1200" dirty="0" smtClean="0"/>
              <a:t> </a:t>
            </a:r>
            <a:r>
              <a:rPr lang="fr-FR" sz="1200" dirty="0" err="1" smtClean="0"/>
              <a:t>MSc</a:t>
            </a:r>
            <a:r>
              <a:rPr lang="fr-FR" sz="1200" dirty="0" smtClean="0"/>
              <a:t> programme</a:t>
            </a:r>
          </a:p>
          <a:p>
            <a:r>
              <a:rPr lang="fr-FR" sz="1200" dirty="0" smtClean="0">
                <a:latin typeface="Wingdings"/>
                <a:ea typeface="Wingdings"/>
                <a:cs typeface="Wingdings"/>
                <a:sym typeface="Wingdings"/>
              </a:rPr>
              <a:t> </a:t>
            </a:r>
            <a:r>
              <a:rPr lang="fr-FR" sz="1200" dirty="0" err="1" smtClean="0"/>
              <a:t>Methodology</a:t>
            </a:r>
            <a:r>
              <a:rPr lang="fr-FR" sz="1200" dirty="0" smtClean="0"/>
              <a:t> and </a:t>
            </a:r>
            <a:r>
              <a:rPr lang="fr-FR" sz="1200" dirty="0" err="1" smtClean="0"/>
              <a:t>Teaching</a:t>
            </a:r>
            <a:r>
              <a:rPr lang="fr-FR" sz="1200" dirty="0" smtClean="0"/>
              <a:t> </a:t>
            </a:r>
            <a:r>
              <a:rPr lang="fr-FR" sz="1200" dirty="0"/>
              <a:t>French as a Second </a:t>
            </a:r>
            <a:r>
              <a:rPr lang="fr-FR" sz="1200" dirty="0" err="1"/>
              <a:t>Language</a:t>
            </a:r>
            <a:r>
              <a:rPr lang="fr-FR" sz="1200" dirty="0"/>
              <a:t> modules in the </a:t>
            </a:r>
            <a:r>
              <a:rPr lang="fr-FR" sz="1200" dirty="0" err="1"/>
              <a:t>MSc</a:t>
            </a:r>
            <a:r>
              <a:rPr lang="fr-FR" sz="1200" dirty="0"/>
              <a:t>, and </a:t>
            </a:r>
            <a:r>
              <a:rPr lang="fr-FR" sz="1200" dirty="0" err="1" smtClean="0"/>
              <a:t>MSc</a:t>
            </a:r>
            <a:r>
              <a:rPr lang="fr-FR" sz="1200" dirty="0" smtClean="0"/>
              <a:t> dissertation supervision</a:t>
            </a:r>
            <a:endParaRPr lang="fr-FR" sz="1200" dirty="0" smtClean="0">
              <a:ea typeface="Wingdings"/>
              <a:cs typeface="Wingdings"/>
              <a:sym typeface="Wingdings"/>
            </a:endParaRPr>
          </a:p>
          <a:p>
            <a:pPr marL="285750" indent="-285750">
              <a:buFont typeface="Wingdings" charset="0"/>
              <a:buChar char=""/>
            </a:pPr>
            <a:endParaRPr lang="fr-FR" sz="1200" dirty="0" smtClean="0">
              <a:ea typeface="Wingdings"/>
              <a:cs typeface="Wingdings"/>
              <a:sym typeface="Wingdings"/>
            </a:endParaRPr>
          </a:p>
          <a:p>
            <a:r>
              <a:rPr lang="fr-FR" dirty="0" smtClean="0"/>
              <a:t> Daria Toussaint </a:t>
            </a:r>
          </a:p>
          <a:p>
            <a:pPr marL="285750" indent="-285750">
              <a:buFont typeface="Wingdings" charset="0"/>
              <a:buChar char=""/>
            </a:pPr>
            <a:r>
              <a:rPr lang="fr-FR" sz="1200" dirty="0" err="1" smtClean="0"/>
              <a:t>PhD</a:t>
            </a:r>
            <a:r>
              <a:rPr lang="fr-FR" sz="1200" dirty="0" smtClean="0"/>
              <a:t> on </a:t>
            </a:r>
            <a:r>
              <a:rPr lang="fr-FR" sz="1200" dirty="0" err="1" smtClean="0"/>
              <a:t>Chinese</a:t>
            </a:r>
            <a:r>
              <a:rPr lang="fr-FR" sz="1200" dirty="0" smtClean="0"/>
              <a:t> </a:t>
            </a:r>
            <a:r>
              <a:rPr lang="fr-FR" sz="1200" dirty="0" err="1" smtClean="0"/>
              <a:t>grammar</a:t>
            </a:r>
            <a:r>
              <a:rPr lang="fr-FR" sz="1200" dirty="0" smtClean="0"/>
              <a:t> ; </a:t>
            </a:r>
          </a:p>
          <a:p>
            <a:pPr marL="285750" indent="-285750">
              <a:buFont typeface="Wingdings" charset="0"/>
              <a:buChar char=""/>
            </a:pPr>
            <a:r>
              <a:rPr lang="ru-RU" sz="1200" dirty="0" err="1" smtClean="0"/>
              <a:t>Lecturer</a:t>
            </a:r>
            <a:r>
              <a:rPr lang="ru-RU" sz="1200" dirty="0" smtClean="0"/>
              <a:t> </a:t>
            </a:r>
            <a:r>
              <a:rPr lang="ru-RU" sz="1200" dirty="0" err="1"/>
              <a:t>in</a:t>
            </a:r>
            <a:r>
              <a:rPr lang="ru-RU" sz="1200" dirty="0"/>
              <a:t> </a:t>
            </a:r>
            <a:r>
              <a:rPr lang="ru-RU" sz="1200" dirty="0" err="1"/>
              <a:t>the</a:t>
            </a:r>
            <a:r>
              <a:rPr lang="ru-RU" sz="1200" dirty="0"/>
              <a:t> </a:t>
            </a:r>
            <a:r>
              <a:rPr lang="ru-RU" sz="1200" dirty="0" err="1"/>
              <a:t>university</a:t>
            </a:r>
            <a:r>
              <a:rPr lang="ru-RU" sz="1200" dirty="0"/>
              <a:t> </a:t>
            </a:r>
            <a:r>
              <a:rPr lang="ru-RU" sz="1200" dirty="0" err="1"/>
              <a:t>language</a:t>
            </a:r>
            <a:r>
              <a:rPr lang="ru-RU" sz="1200" dirty="0"/>
              <a:t> </a:t>
            </a:r>
            <a:r>
              <a:rPr lang="ru-RU" sz="1200" dirty="0" err="1"/>
              <a:t>center</a:t>
            </a:r>
            <a:r>
              <a:rPr lang="fr-FR" sz="1200" dirty="0"/>
              <a:t> </a:t>
            </a:r>
            <a:r>
              <a:rPr lang="fr-FR" sz="1200" dirty="0" smtClean="0"/>
              <a:t>;</a:t>
            </a:r>
          </a:p>
          <a:p>
            <a:pPr marL="285750" indent="-285750">
              <a:buFont typeface="Wingdings" charset="0"/>
              <a:buChar char=""/>
            </a:pPr>
            <a:r>
              <a:rPr lang="fr-FR" sz="1200" dirty="0" err="1" smtClean="0"/>
              <a:t>Coordinator</a:t>
            </a:r>
            <a:r>
              <a:rPr lang="fr-FR" sz="1200" dirty="0" smtClean="0"/>
              <a:t> of the CRISCO </a:t>
            </a:r>
            <a:r>
              <a:rPr lang="fr-FR" sz="1200" dirty="0" err="1" smtClean="0"/>
              <a:t>didactics</a:t>
            </a:r>
            <a:r>
              <a:rPr lang="fr-FR" sz="1200" dirty="0" smtClean="0"/>
              <a:t> </a:t>
            </a:r>
            <a:r>
              <a:rPr lang="fr-FR" sz="1200" dirty="0" err="1" smtClean="0"/>
              <a:t>research</a:t>
            </a:r>
            <a:r>
              <a:rPr lang="fr-FR" sz="1200" dirty="0" smtClean="0"/>
              <a:t> </a:t>
            </a:r>
            <a:r>
              <a:rPr lang="fr-FR" sz="1200" dirty="0" err="1" smtClean="0"/>
              <a:t>strand</a:t>
            </a:r>
            <a:r>
              <a:rPr lang="fr-FR" sz="1200" dirty="0" smtClean="0"/>
              <a:t> ;</a:t>
            </a:r>
          </a:p>
          <a:p>
            <a:pPr marL="285750" indent="-285750">
              <a:buFont typeface="Wingdings" charset="0"/>
              <a:buChar char=""/>
            </a:pPr>
            <a:r>
              <a:rPr lang="fr-FR" sz="1200" dirty="0" err="1" smtClean="0"/>
              <a:t>Director</a:t>
            </a:r>
            <a:r>
              <a:rPr lang="fr-FR" sz="1200" dirty="0" smtClean="0"/>
              <a:t> of </a:t>
            </a:r>
            <a:r>
              <a:rPr lang="fr-FR" sz="1200" dirty="0" err="1" smtClean="0"/>
              <a:t>Studies</a:t>
            </a:r>
            <a:r>
              <a:rPr lang="fr-FR" sz="1200" dirty="0" smtClean="0"/>
              <a:t> </a:t>
            </a:r>
            <a:r>
              <a:rPr lang="fr-FR" sz="1200" dirty="0" err="1" smtClean="0"/>
              <a:t>at</a:t>
            </a:r>
            <a:r>
              <a:rPr lang="fr-FR" sz="1200" dirty="0" smtClean="0"/>
              <a:t> the </a:t>
            </a:r>
            <a:r>
              <a:rPr lang="ru-RU" sz="1200" dirty="0" err="1"/>
              <a:t>university</a:t>
            </a:r>
            <a:r>
              <a:rPr lang="ru-RU" sz="1200" dirty="0"/>
              <a:t> </a:t>
            </a:r>
            <a:r>
              <a:rPr lang="ru-RU" sz="1200" dirty="0" err="1"/>
              <a:t>language</a:t>
            </a:r>
            <a:r>
              <a:rPr lang="ru-RU" sz="1200" dirty="0"/>
              <a:t> </a:t>
            </a:r>
            <a:r>
              <a:rPr lang="ru-RU" sz="1200" dirty="0" err="1"/>
              <a:t>center</a:t>
            </a:r>
            <a:r>
              <a:rPr lang="fr-FR" sz="1200" dirty="0"/>
              <a:t> </a:t>
            </a:r>
            <a:r>
              <a:rPr lang="fr-FR" sz="1200" dirty="0" smtClean="0"/>
              <a:t>;</a:t>
            </a:r>
          </a:p>
          <a:p>
            <a:r>
              <a:rPr lang="ru-RU" sz="1200" dirty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fr-FR" sz="1200" dirty="0">
                <a:sym typeface="Wingdings"/>
              </a:rPr>
              <a:t> </a:t>
            </a:r>
            <a:r>
              <a:rPr lang="fr-FR" sz="1200" dirty="0" smtClean="0">
                <a:sym typeface="Wingdings"/>
              </a:rPr>
              <a:t> </a:t>
            </a:r>
            <a:r>
              <a:rPr lang="fr-FR" sz="1200" dirty="0">
                <a:sym typeface="Wingdings"/>
              </a:rPr>
              <a:t> </a:t>
            </a:r>
            <a:r>
              <a:rPr lang="fr-FR" sz="1200" dirty="0" smtClean="0">
                <a:sym typeface="Wingdings"/>
              </a:rPr>
              <a:t>   </a:t>
            </a:r>
            <a:r>
              <a:rPr lang="fr-FR" sz="1200" dirty="0" err="1" smtClean="0"/>
              <a:t>Teaching</a:t>
            </a:r>
            <a:r>
              <a:rPr lang="fr-FR" sz="1200" dirty="0" smtClean="0"/>
              <a:t> </a:t>
            </a:r>
            <a:r>
              <a:rPr lang="fr-FR" sz="1200" dirty="0"/>
              <a:t>French as a Second </a:t>
            </a:r>
            <a:r>
              <a:rPr lang="fr-FR" sz="1200" dirty="0" err="1"/>
              <a:t>Language</a:t>
            </a:r>
            <a:r>
              <a:rPr lang="fr-FR" sz="1200" dirty="0"/>
              <a:t> modules in the </a:t>
            </a:r>
            <a:r>
              <a:rPr lang="fr-FR" sz="1200" dirty="0" err="1"/>
              <a:t>MSc</a:t>
            </a:r>
            <a:r>
              <a:rPr lang="fr-FR" sz="1200" dirty="0"/>
              <a:t>, and </a:t>
            </a:r>
            <a:r>
              <a:rPr lang="fr-FR" sz="1200" dirty="0" err="1"/>
              <a:t>MSc</a:t>
            </a:r>
            <a:r>
              <a:rPr lang="fr-FR" sz="1200" dirty="0"/>
              <a:t> dissertation supervision</a:t>
            </a:r>
            <a:endParaRPr lang="fr-FR" sz="1200" dirty="0">
              <a:ea typeface="Wingdings"/>
              <a:cs typeface="Wingdings"/>
              <a:sym typeface="Wingdings"/>
            </a:endParaRPr>
          </a:p>
          <a:p>
            <a:endParaRPr lang="fr-FR" sz="1200" dirty="0" smtClean="0"/>
          </a:p>
          <a:p>
            <a:r>
              <a:rPr lang="ru-RU" dirty="0" err="1" smtClean="0"/>
              <a:t>Anne</a:t>
            </a:r>
            <a:r>
              <a:rPr lang="ru-RU" dirty="0" smtClean="0"/>
              <a:t> </a:t>
            </a:r>
            <a:r>
              <a:rPr lang="ru-RU" dirty="0" err="1"/>
              <a:t>Prunet</a:t>
            </a:r>
            <a:r>
              <a:rPr lang="ru-RU" dirty="0"/>
              <a:t> </a:t>
            </a:r>
            <a:endParaRPr lang="fr-FR" dirty="0" smtClean="0"/>
          </a:p>
          <a:p>
            <a:r>
              <a:rPr lang="fr-FR" sz="1200" dirty="0" smtClean="0">
                <a:latin typeface="Wingdings"/>
                <a:ea typeface="Wingdings"/>
                <a:cs typeface="Wingdings"/>
                <a:sym typeface="Wingdings"/>
              </a:rPr>
              <a:t> </a:t>
            </a:r>
            <a:r>
              <a:rPr lang="fr-FR" sz="1200" dirty="0" err="1" smtClean="0"/>
              <a:t>PhD</a:t>
            </a:r>
            <a:r>
              <a:rPr lang="fr-FR" sz="1200" dirty="0" smtClean="0"/>
              <a:t> on the </a:t>
            </a:r>
            <a:r>
              <a:rPr lang="ru-RU" sz="1200" dirty="0" err="1" smtClean="0"/>
              <a:t>sociolinguistic</a:t>
            </a:r>
            <a:r>
              <a:rPr lang="ru-RU" sz="1200" dirty="0" smtClean="0"/>
              <a:t> </a:t>
            </a:r>
            <a:r>
              <a:rPr lang="ru-RU" sz="1200" dirty="0" err="1"/>
              <a:t>variation</a:t>
            </a:r>
            <a:r>
              <a:rPr lang="ru-RU" sz="1200" dirty="0"/>
              <a:t> </a:t>
            </a:r>
            <a:r>
              <a:rPr lang="ru-RU" sz="1200" dirty="0" err="1"/>
              <a:t>of</a:t>
            </a:r>
            <a:r>
              <a:rPr lang="ru-RU" sz="1200" dirty="0"/>
              <a:t> </a:t>
            </a:r>
            <a:r>
              <a:rPr lang="ru-RU" sz="1200" dirty="0" err="1"/>
              <a:t>French</a:t>
            </a:r>
            <a:r>
              <a:rPr lang="ru-RU" sz="1200" dirty="0"/>
              <a:t> </a:t>
            </a:r>
            <a:r>
              <a:rPr lang="ru-RU" sz="1200" dirty="0" err="1"/>
              <a:t>through</a:t>
            </a:r>
            <a:r>
              <a:rPr lang="ru-RU" sz="1200" dirty="0"/>
              <a:t> </a:t>
            </a:r>
            <a:r>
              <a:rPr lang="ru-RU" sz="1200" dirty="0" err="1"/>
              <a:t>the</a:t>
            </a:r>
            <a:r>
              <a:rPr lang="ru-RU" sz="1200" dirty="0"/>
              <a:t> </a:t>
            </a:r>
            <a:r>
              <a:rPr lang="ru-RU" sz="1200" dirty="0" err="1"/>
              <a:t>medium</a:t>
            </a:r>
            <a:r>
              <a:rPr lang="ru-RU" sz="1200" dirty="0"/>
              <a:t> </a:t>
            </a:r>
            <a:r>
              <a:rPr lang="ru-RU" sz="1200" dirty="0" err="1"/>
              <a:t>of</a:t>
            </a:r>
            <a:r>
              <a:rPr lang="ru-RU" sz="1200" dirty="0"/>
              <a:t> </a:t>
            </a:r>
            <a:r>
              <a:rPr lang="ru-RU" sz="1200" dirty="0" err="1" smtClean="0"/>
              <a:t>literature</a:t>
            </a:r>
            <a:r>
              <a:rPr lang="fr-FR" sz="1200" dirty="0" smtClean="0"/>
              <a:t>;</a:t>
            </a:r>
          </a:p>
          <a:p>
            <a:r>
              <a:rPr lang="ru-RU" sz="12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fr-FR" sz="1200" dirty="0">
                <a:sym typeface="Wingdings"/>
              </a:rPr>
              <a:t> </a:t>
            </a:r>
            <a:r>
              <a:rPr lang="fr-FR" sz="1200" dirty="0" smtClean="0">
                <a:sym typeface="Wingdings"/>
              </a:rPr>
              <a:t>   J</a:t>
            </a:r>
            <a:r>
              <a:rPr lang="ru-RU" sz="1200" dirty="0" err="1" smtClean="0"/>
              <a:t>unior</a:t>
            </a:r>
            <a:r>
              <a:rPr lang="ru-RU" sz="1200" dirty="0" smtClean="0"/>
              <a:t> </a:t>
            </a:r>
            <a:r>
              <a:rPr lang="ru-RU" sz="1200" dirty="0" err="1"/>
              <a:t>Lecturer</a:t>
            </a:r>
            <a:r>
              <a:rPr lang="ru-RU" sz="1200" dirty="0"/>
              <a:t> </a:t>
            </a:r>
            <a:r>
              <a:rPr lang="ru-RU" sz="1200" dirty="0" err="1"/>
              <a:t>in</a:t>
            </a:r>
            <a:r>
              <a:rPr lang="ru-RU" sz="1200" dirty="0"/>
              <a:t> </a:t>
            </a:r>
            <a:r>
              <a:rPr lang="ru-RU" sz="1200" dirty="0" err="1"/>
              <a:t>the</a:t>
            </a:r>
            <a:r>
              <a:rPr lang="ru-RU" sz="1200" dirty="0"/>
              <a:t> </a:t>
            </a:r>
            <a:r>
              <a:rPr lang="ru-RU" sz="1200" dirty="0" err="1"/>
              <a:t>university</a:t>
            </a:r>
            <a:r>
              <a:rPr lang="ru-RU" sz="1200" dirty="0"/>
              <a:t> </a:t>
            </a:r>
            <a:r>
              <a:rPr lang="ru-RU" sz="1200" dirty="0" err="1"/>
              <a:t>language</a:t>
            </a:r>
            <a:r>
              <a:rPr lang="ru-RU" sz="1200" dirty="0"/>
              <a:t> </a:t>
            </a:r>
            <a:r>
              <a:rPr lang="ru-RU" sz="1200" dirty="0" err="1" smtClean="0"/>
              <a:t>center</a:t>
            </a:r>
            <a:r>
              <a:rPr lang="fr-FR" sz="1200" dirty="0" smtClean="0"/>
              <a:t>; </a:t>
            </a:r>
          </a:p>
          <a:p>
            <a:r>
              <a:rPr lang="ru-RU" sz="1200" dirty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fr-FR" sz="1200" dirty="0">
                <a:sym typeface="Wingdings"/>
              </a:rPr>
              <a:t> </a:t>
            </a:r>
            <a:r>
              <a:rPr lang="fr-FR" sz="1200" dirty="0" smtClean="0">
                <a:sym typeface="Wingdings"/>
              </a:rPr>
              <a:t>   </a:t>
            </a:r>
            <a:r>
              <a:rPr lang="fr-FR" sz="1200" dirty="0" err="1" smtClean="0">
                <a:sym typeface="Wingdings"/>
              </a:rPr>
              <a:t>A</a:t>
            </a:r>
            <a:r>
              <a:rPr lang="fr-FR" sz="1200" dirty="0" err="1" smtClean="0"/>
              <a:t>pplied</a:t>
            </a:r>
            <a:r>
              <a:rPr lang="fr-FR" sz="1200" dirty="0" smtClean="0"/>
              <a:t> </a:t>
            </a:r>
            <a:r>
              <a:rPr lang="fr-FR" sz="1200" dirty="0" err="1" smtClean="0"/>
              <a:t>Teaching</a:t>
            </a:r>
            <a:r>
              <a:rPr lang="fr-FR" sz="1200" dirty="0" smtClean="0"/>
              <a:t> French as a Second </a:t>
            </a:r>
            <a:r>
              <a:rPr lang="fr-FR" sz="1200" dirty="0" err="1" smtClean="0"/>
              <a:t>Language</a:t>
            </a:r>
            <a:r>
              <a:rPr lang="fr-FR" sz="1200" dirty="0" smtClean="0"/>
              <a:t> modules in the </a:t>
            </a:r>
            <a:r>
              <a:rPr lang="fr-FR" sz="1200" dirty="0" err="1" smtClean="0"/>
              <a:t>MSc</a:t>
            </a:r>
            <a:r>
              <a:rPr lang="fr-FR" sz="1200" dirty="0" smtClean="0"/>
              <a:t>, and </a:t>
            </a:r>
            <a:r>
              <a:rPr lang="fr-FR" sz="1200" dirty="0" err="1"/>
              <a:t>MSc</a:t>
            </a:r>
            <a:r>
              <a:rPr lang="fr-FR" sz="1200" dirty="0"/>
              <a:t> dissertation supervision</a:t>
            </a:r>
            <a:endParaRPr lang="fr-FR" sz="1200" dirty="0">
              <a:ea typeface="Wingdings"/>
              <a:cs typeface="Wingdings"/>
              <a:sym typeface="Wingdings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6247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288502"/>
            <a:ext cx="7772400" cy="110176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Principal </a:t>
            </a:r>
            <a:r>
              <a:rPr lang="fr-FR" b="1" dirty="0" err="1" smtClean="0"/>
              <a:t>involvement</a:t>
            </a:r>
            <a:r>
              <a:rPr lang="fr-FR" b="1" dirty="0" smtClean="0"/>
              <a:t> of the Caen team in the </a:t>
            </a:r>
            <a:r>
              <a:rPr lang="fr-FR" b="1" dirty="0" err="1" smtClean="0"/>
              <a:t>project</a:t>
            </a:r>
            <a:r>
              <a:rPr lang="fr-FR" b="1" dirty="0" smtClean="0"/>
              <a:t>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08164" y="340206"/>
            <a:ext cx="2448982" cy="1292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5" name="Image 4" descr="CRISCO_trans4255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694857" cy="163299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6189785" y="5015402"/>
            <a:ext cx="2954215" cy="1842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685800" y="2886566"/>
            <a:ext cx="7772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Main </a:t>
            </a:r>
            <a:r>
              <a:rPr lang="fr-FR" dirty="0" err="1" smtClean="0"/>
              <a:t>roles</a:t>
            </a:r>
            <a:r>
              <a:rPr lang="fr-FR" dirty="0" smtClean="0"/>
              <a:t> in </a:t>
            </a:r>
            <a:r>
              <a:rPr lang="fr-FR" dirty="0"/>
              <a:t>the </a:t>
            </a:r>
            <a:r>
              <a:rPr lang="fr-FR" dirty="0" err="1" smtClean="0"/>
              <a:t>project</a:t>
            </a:r>
            <a:endParaRPr lang="fr-FR" dirty="0" smtClean="0"/>
          </a:p>
          <a:p>
            <a:endParaRPr lang="fr-FR" u="sng" dirty="0" smtClean="0"/>
          </a:p>
          <a:p>
            <a:r>
              <a:rPr lang="fr-FR" u="sng" dirty="0" smtClean="0"/>
              <a:t>1. </a:t>
            </a:r>
            <a:r>
              <a:rPr lang="fr-FR" u="sng" dirty="0" err="1" smtClean="0"/>
              <a:t>coordinate</a:t>
            </a:r>
            <a:r>
              <a:rPr lang="fr-FR" u="sng" dirty="0"/>
              <a:t> the </a:t>
            </a:r>
            <a:r>
              <a:rPr lang="fr-FR" u="sng" dirty="0" err="1"/>
              <a:t>development</a:t>
            </a:r>
            <a:r>
              <a:rPr lang="fr-FR" u="sng" dirty="0"/>
              <a:t> and </a:t>
            </a:r>
            <a:r>
              <a:rPr lang="fr-FR" u="sng" dirty="0" err="1" smtClean="0"/>
              <a:t>implementation</a:t>
            </a:r>
            <a:r>
              <a:rPr lang="fr-FR" u="sng" dirty="0" smtClean="0"/>
              <a:t> of the </a:t>
            </a:r>
            <a:r>
              <a:rPr lang="fr-FR" u="sng" dirty="0" err="1" smtClean="0"/>
              <a:t>dissemination</a:t>
            </a:r>
            <a:r>
              <a:rPr lang="fr-FR" u="sng" dirty="0" smtClean="0"/>
              <a:t> </a:t>
            </a:r>
            <a:r>
              <a:rPr lang="fr-FR" u="sng" dirty="0" err="1" smtClean="0"/>
              <a:t>strategy</a:t>
            </a:r>
            <a:r>
              <a:rPr lang="fr-FR" u="sng" dirty="0" smtClean="0"/>
              <a:t>; </a:t>
            </a:r>
          </a:p>
          <a:p>
            <a:r>
              <a:rPr lang="fr-FR" dirty="0"/>
              <a:t>	</a:t>
            </a:r>
            <a:r>
              <a:rPr lang="fr-FR" dirty="0" smtClean="0"/>
              <a:t>Question : </a:t>
            </a:r>
            <a:r>
              <a:rPr lang="fr-FR" dirty="0" err="1" smtClean="0"/>
              <a:t>which</a:t>
            </a:r>
            <a:r>
              <a:rPr lang="fr-FR" dirty="0" smtClean="0"/>
              <a:t> group are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targetting</a:t>
            </a:r>
            <a:r>
              <a:rPr lang="fr-FR" dirty="0" smtClean="0"/>
              <a:t>, and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which</a:t>
            </a:r>
            <a:r>
              <a:rPr lang="fr-FR" dirty="0" smtClean="0"/>
              <a:t> media?</a:t>
            </a:r>
          </a:p>
          <a:p>
            <a:endParaRPr lang="fr-FR" u="sng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571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288502"/>
            <a:ext cx="7772400" cy="110176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Principal </a:t>
            </a:r>
            <a:r>
              <a:rPr lang="fr-FR" b="1" dirty="0" err="1" smtClean="0"/>
              <a:t>involvement</a:t>
            </a:r>
            <a:r>
              <a:rPr lang="fr-FR" b="1" dirty="0" smtClean="0"/>
              <a:t> of the Caen team in the </a:t>
            </a:r>
            <a:r>
              <a:rPr lang="fr-FR" b="1" dirty="0" err="1" smtClean="0"/>
              <a:t>project</a:t>
            </a:r>
            <a:r>
              <a:rPr lang="fr-FR" b="1" dirty="0" smtClean="0"/>
              <a:t>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08164" y="340206"/>
            <a:ext cx="2448982" cy="1292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5" name="Image 4" descr="CRISCO_trans4255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694857" cy="163299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6189785" y="5015402"/>
            <a:ext cx="2954215" cy="1842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685800" y="2886566"/>
            <a:ext cx="7772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Main </a:t>
            </a:r>
            <a:r>
              <a:rPr lang="fr-FR" dirty="0" err="1" smtClean="0"/>
              <a:t>roles</a:t>
            </a:r>
            <a:r>
              <a:rPr lang="fr-FR" dirty="0" smtClean="0"/>
              <a:t> in </a:t>
            </a:r>
            <a:r>
              <a:rPr lang="fr-FR" dirty="0"/>
              <a:t>the </a:t>
            </a:r>
            <a:r>
              <a:rPr lang="fr-FR" dirty="0" err="1" smtClean="0"/>
              <a:t>project</a:t>
            </a:r>
            <a:endParaRPr lang="fr-FR" dirty="0" smtClean="0"/>
          </a:p>
          <a:p>
            <a:endParaRPr lang="fr-FR" u="sng" dirty="0" smtClean="0"/>
          </a:p>
          <a:p>
            <a:r>
              <a:rPr lang="fr-FR" u="sng" dirty="0" smtClean="0"/>
              <a:t>2. </a:t>
            </a:r>
            <a:r>
              <a:rPr lang="fr-FR" u="sng" dirty="0" err="1" smtClean="0"/>
              <a:t>oversee</a:t>
            </a:r>
            <a:r>
              <a:rPr lang="fr-FR" u="sng" dirty="0" smtClean="0"/>
              <a:t> </a:t>
            </a:r>
            <a:r>
              <a:rPr lang="fr-FR" u="sng" dirty="0" err="1"/>
              <a:t>launch</a:t>
            </a:r>
            <a:r>
              <a:rPr lang="fr-FR" u="sng" dirty="0"/>
              <a:t> of </a:t>
            </a:r>
            <a:r>
              <a:rPr lang="fr-FR" u="sng" dirty="0" err="1"/>
              <a:t>websites</a:t>
            </a:r>
            <a:r>
              <a:rPr lang="fr-FR" u="sng" dirty="0"/>
              <a:t> and </a:t>
            </a:r>
            <a:r>
              <a:rPr lang="fr-FR" u="sng" dirty="0" err="1"/>
              <a:t>promote</a:t>
            </a:r>
            <a:r>
              <a:rPr lang="fr-FR" u="sng" dirty="0"/>
              <a:t> </a:t>
            </a:r>
            <a:r>
              <a:rPr lang="fr-FR" u="sng" dirty="0" smtClean="0"/>
              <a:t>the </a:t>
            </a:r>
            <a:r>
              <a:rPr lang="fr-FR" u="sng" dirty="0" err="1" smtClean="0"/>
              <a:t>project</a:t>
            </a:r>
            <a:r>
              <a:rPr lang="fr-FR" u="sng" dirty="0" smtClean="0"/>
              <a:t> </a:t>
            </a:r>
            <a:r>
              <a:rPr lang="fr-FR" u="sng" dirty="0"/>
              <a:t>in France; </a:t>
            </a:r>
            <a:endParaRPr lang="fr-FR" u="sng" dirty="0" smtClean="0"/>
          </a:p>
          <a:p>
            <a:r>
              <a:rPr lang="fr-FR" u="sng" dirty="0"/>
              <a:t>	the </a:t>
            </a:r>
            <a:r>
              <a:rPr lang="fr-FR" u="sng" dirty="0" err="1"/>
              <a:t>project</a:t>
            </a:r>
            <a:r>
              <a:rPr lang="fr-FR" u="sng" dirty="0"/>
              <a:t> </a:t>
            </a:r>
            <a:r>
              <a:rPr lang="fr-FR" u="sng" dirty="0" err="1"/>
              <a:t>website</a:t>
            </a:r>
            <a:r>
              <a:rPr lang="fr-FR" u="sng" dirty="0"/>
              <a:t> </a:t>
            </a:r>
            <a:r>
              <a:rPr lang="fr-FR" u="sng" dirty="0" err="1"/>
              <a:t>launched</a:t>
            </a:r>
            <a:r>
              <a:rPr lang="fr-FR" u="sng" dirty="0"/>
              <a:t> by </a:t>
            </a:r>
            <a:r>
              <a:rPr lang="fr-FR" u="sng" dirty="0" err="1"/>
              <a:t>Dec</a:t>
            </a:r>
            <a:r>
              <a:rPr lang="fr-FR" u="sng" dirty="0"/>
              <a:t> 2014 in </a:t>
            </a:r>
            <a:r>
              <a:rPr lang="fr-FR" u="sng" dirty="0" err="1"/>
              <a:t>order</a:t>
            </a:r>
            <a:r>
              <a:rPr lang="fr-FR" u="sng" dirty="0"/>
              <a:t> </a:t>
            </a:r>
          </a:p>
          <a:p>
            <a:r>
              <a:rPr lang="fr-FR" u="sng" dirty="0"/>
              <a:t>	to </a:t>
            </a:r>
            <a:r>
              <a:rPr lang="fr-FR" u="sng" dirty="0" err="1"/>
              <a:t>cover</a:t>
            </a:r>
            <a:r>
              <a:rPr lang="fr-FR" u="sng" dirty="0"/>
              <a:t> the </a:t>
            </a:r>
            <a:r>
              <a:rPr lang="fr-FR" u="sng" dirty="0" err="1"/>
              <a:t>progress</a:t>
            </a:r>
            <a:r>
              <a:rPr lang="fr-FR" u="sng" dirty="0"/>
              <a:t> and positive </a:t>
            </a:r>
            <a:r>
              <a:rPr lang="fr-FR" u="sng" dirty="0" err="1"/>
              <a:t>results</a:t>
            </a:r>
            <a:r>
              <a:rPr lang="fr-FR" u="sng" dirty="0"/>
              <a:t> of the </a:t>
            </a:r>
            <a:r>
              <a:rPr lang="fr-FR" u="sng" dirty="0" err="1" smtClean="0"/>
              <a:t>project</a:t>
            </a:r>
            <a:endParaRPr lang="fr-FR" u="sng" dirty="0" smtClean="0"/>
          </a:p>
          <a:p>
            <a:r>
              <a:rPr lang="fr-FR" dirty="0"/>
              <a:t>	</a:t>
            </a:r>
            <a:r>
              <a:rPr lang="fr-FR" dirty="0" smtClean="0"/>
              <a:t>	</a:t>
            </a:r>
            <a:r>
              <a:rPr lang="fr-FR" dirty="0" err="1" smtClean="0"/>
              <a:t>activity</a:t>
            </a:r>
            <a:r>
              <a:rPr lang="fr-FR" dirty="0"/>
              <a:t> reports; </a:t>
            </a:r>
            <a:r>
              <a:rPr lang="fr-FR" dirty="0" err="1"/>
              <a:t>trainers</a:t>
            </a:r>
            <a:r>
              <a:rPr lang="fr-FR" dirty="0"/>
              <a:t>’ </a:t>
            </a:r>
            <a:r>
              <a:rPr lang="fr-FR" dirty="0" smtClean="0"/>
              <a:t>network;</a:t>
            </a:r>
          </a:p>
          <a:p>
            <a:r>
              <a:rPr lang="fr-FR" dirty="0"/>
              <a:t>	</a:t>
            </a:r>
            <a:r>
              <a:rPr lang="fr-FR" dirty="0" smtClean="0"/>
              <a:t>	relation to </a:t>
            </a:r>
            <a:r>
              <a:rPr lang="fr-FR" dirty="0" err="1"/>
              <a:t>teachers</a:t>
            </a:r>
            <a:r>
              <a:rPr lang="fr-FR" dirty="0"/>
              <a:t>’ on-line </a:t>
            </a:r>
            <a:r>
              <a:rPr lang="fr-FR" dirty="0" err="1"/>
              <a:t>resources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98679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288502"/>
            <a:ext cx="7772400" cy="110176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Principal </a:t>
            </a:r>
            <a:r>
              <a:rPr lang="fr-FR" b="1" dirty="0" err="1" smtClean="0"/>
              <a:t>involvement</a:t>
            </a:r>
            <a:r>
              <a:rPr lang="fr-FR" b="1" dirty="0" smtClean="0"/>
              <a:t> of the Caen team in the </a:t>
            </a:r>
            <a:r>
              <a:rPr lang="fr-FR" b="1" dirty="0" err="1" smtClean="0"/>
              <a:t>project</a:t>
            </a:r>
            <a:r>
              <a:rPr lang="fr-FR" b="1" dirty="0" smtClean="0"/>
              <a:t>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08164" y="340206"/>
            <a:ext cx="2448982" cy="1292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5" name="Image 4" descr="CRISCO_trans4255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694857" cy="163299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6189785" y="5015402"/>
            <a:ext cx="2954215" cy="1842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685800" y="2886566"/>
            <a:ext cx="7772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Main </a:t>
            </a:r>
            <a:r>
              <a:rPr lang="fr-FR" dirty="0" err="1" smtClean="0"/>
              <a:t>roles</a:t>
            </a:r>
            <a:r>
              <a:rPr lang="fr-FR" dirty="0" smtClean="0"/>
              <a:t> in </a:t>
            </a:r>
            <a:r>
              <a:rPr lang="fr-FR" dirty="0"/>
              <a:t>the </a:t>
            </a:r>
            <a:r>
              <a:rPr lang="fr-FR" dirty="0" err="1" smtClean="0"/>
              <a:t>project</a:t>
            </a:r>
            <a:endParaRPr lang="fr-FR" dirty="0" smtClean="0"/>
          </a:p>
          <a:p>
            <a:endParaRPr lang="fr-FR" u="sng" dirty="0"/>
          </a:p>
          <a:p>
            <a:r>
              <a:rPr lang="fr-FR" u="sng" dirty="0" smtClean="0"/>
              <a:t>3. </a:t>
            </a:r>
            <a:r>
              <a:rPr lang="fr-FR" u="sng" dirty="0" err="1" smtClean="0"/>
              <a:t>organization</a:t>
            </a:r>
            <a:r>
              <a:rPr lang="fr-FR" u="sng" dirty="0" smtClean="0"/>
              <a:t> </a:t>
            </a:r>
            <a:r>
              <a:rPr lang="fr-FR" u="sng" dirty="0"/>
              <a:t>of the </a:t>
            </a:r>
            <a:r>
              <a:rPr lang="fr-FR" u="sng" dirty="0" err="1"/>
              <a:t>summative</a:t>
            </a:r>
            <a:r>
              <a:rPr lang="fr-FR" u="sng" dirty="0"/>
              <a:t> </a:t>
            </a:r>
            <a:r>
              <a:rPr lang="fr-FR" u="sng" dirty="0" err="1" smtClean="0"/>
              <a:t>conference</a:t>
            </a:r>
            <a:r>
              <a:rPr lang="fr-FR" u="sng" dirty="0"/>
              <a:t> </a:t>
            </a:r>
            <a:r>
              <a:rPr lang="fr-FR" u="sng" dirty="0" smtClean="0"/>
              <a:t>(March 2017?)</a:t>
            </a:r>
          </a:p>
          <a:p>
            <a:r>
              <a:rPr lang="fr-FR" dirty="0" smtClean="0"/>
              <a:t>	</a:t>
            </a:r>
            <a:r>
              <a:rPr lang="fr-FR" dirty="0" err="1" smtClean="0"/>
              <a:t>presentation</a:t>
            </a:r>
            <a:r>
              <a:rPr lang="fr-FR" dirty="0" smtClean="0"/>
              <a:t> of national </a:t>
            </a:r>
            <a:r>
              <a:rPr lang="fr-FR" dirty="0" err="1" smtClean="0"/>
              <a:t>projects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/>
              <a:t>	</a:t>
            </a:r>
            <a:r>
              <a:rPr lang="fr-FR" dirty="0" err="1" smtClean="0"/>
              <a:t>summary</a:t>
            </a:r>
            <a:r>
              <a:rPr lang="fr-FR" dirty="0" smtClean="0"/>
              <a:t> of </a:t>
            </a:r>
            <a:r>
              <a:rPr lang="fr-FR" dirty="0" err="1" smtClean="0"/>
              <a:t>recommendations</a:t>
            </a:r>
            <a:endParaRPr lang="fr-FR" dirty="0" smtClean="0"/>
          </a:p>
          <a:p>
            <a:r>
              <a:rPr lang="fr-FR" dirty="0"/>
              <a:t>		publications on the </a:t>
            </a:r>
            <a:r>
              <a:rPr lang="fr-FR" dirty="0" err="1"/>
              <a:t>project</a:t>
            </a:r>
            <a:r>
              <a:rPr lang="fr-FR" dirty="0"/>
              <a:t> </a:t>
            </a:r>
            <a:r>
              <a:rPr lang="fr-FR" dirty="0" err="1"/>
              <a:t>related</a:t>
            </a:r>
            <a:r>
              <a:rPr lang="fr-FR" dirty="0"/>
              <a:t> </a:t>
            </a:r>
            <a:r>
              <a:rPr lang="fr-FR" dirty="0" smtClean="0"/>
              <a:t>issues</a:t>
            </a:r>
          </a:p>
          <a:p>
            <a:endParaRPr lang="fr-FR" dirty="0" smtClean="0"/>
          </a:p>
          <a:p>
            <a:r>
              <a:rPr lang="fr-FR" dirty="0" smtClean="0"/>
              <a:t>	</a:t>
            </a:r>
            <a:r>
              <a:rPr lang="fr-FR" dirty="0" err="1" smtClean="0"/>
              <a:t>research-based</a:t>
            </a:r>
            <a:r>
              <a:rPr lang="fr-FR" dirty="0" smtClean="0"/>
              <a:t> and </a:t>
            </a:r>
            <a:r>
              <a:rPr lang="fr-FR" dirty="0" err="1" smtClean="0"/>
              <a:t>research-eliciting</a:t>
            </a:r>
            <a:r>
              <a:rPr lang="fr-FR" dirty="0" smtClean="0"/>
              <a:t> </a:t>
            </a:r>
            <a:r>
              <a:rPr lang="fr-FR" dirty="0" err="1" smtClean="0"/>
              <a:t>proposals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	</a:t>
            </a:r>
            <a:r>
              <a:rPr lang="fr-FR" dirty="0" err="1" smtClean="0"/>
              <a:t>presentations</a:t>
            </a:r>
            <a:r>
              <a:rPr lang="fr-FR" dirty="0" smtClean="0"/>
              <a:t> </a:t>
            </a:r>
            <a:r>
              <a:rPr lang="fr-FR" dirty="0"/>
              <a:t>on </a:t>
            </a:r>
            <a:r>
              <a:rPr lang="fr-FR" dirty="0" err="1"/>
              <a:t>project</a:t>
            </a:r>
            <a:r>
              <a:rPr lang="fr-FR" dirty="0"/>
              <a:t> </a:t>
            </a:r>
            <a:r>
              <a:rPr lang="fr-FR" dirty="0" err="1"/>
              <a:t>results</a:t>
            </a:r>
            <a:r>
              <a:rPr lang="fr-FR" dirty="0"/>
              <a:t> and </a:t>
            </a:r>
            <a:r>
              <a:rPr lang="fr-FR" dirty="0" err="1"/>
              <a:t>papers</a:t>
            </a:r>
            <a:r>
              <a:rPr lang="fr-FR" dirty="0"/>
              <a:t> on </a:t>
            </a:r>
            <a:r>
              <a:rPr lang="fr-FR" dirty="0" err="1"/>
              <a:t>language</a:t>
            </a:r>
            <a:r>
              <a:rPr lang="fr-FR" dirty="0"/>
              <a:t> </a:t>
            </a:r>
            <a:r>
              <a:rPr lang="fr-FR" dirty="0" err="1" smtClean="0"/>
              <a:t>learning</a:t>
            </a:r>
            <a:endParaRPr lang="fr-FR" dirty="0"/>
          </a:p>
          <a:p>
            <a:r>
              <a:rPr lang="fr-FR" dirty="0"/>
              <a:t> 	</a:t>
            </a:r>
            <a:r>
              <a:rPr lang="fr-FR" dirty="0" smtClean="0"/>
              <a:t>	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8616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1387</TotalTime>
  <Words>794</Words>
  <Application>Microsoft Macintosh PowerPoint</Application>
  <PresentationFormat>Présentation à l'écran (4:3)</PresentationFormat>
  <Paragraphs>151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 Université of Caen Contribution to « Developing the Teaching of European Languages: Modernising Language Teaching through the development of blended Masters Programmes » </vt:lpstr>
      <vt:lpstr> Université of Caen Presentation</vt:lpstr>
      <vt:lpstr> Université of Caen Didactics – Some key facts</vt:lpstr>
      <vt:lpstr> Université of Caen Didactics - Ethos</vt:lpstr>
      <vt:lpstr>CRISCO - Presentation</vt:lpstr>
      <vt:lpstr> Participants</vt:lpstr>
      <vt:lpstr> Principal involvement of the Caen team in the project </vt:lpstr>
      <vt:lpstr> Principal involvement of the Caen team in the project </vt:lpstr>
      <vt:lpstr> Principal involvement of the Caen team in the project </vt:lpstr>
      <vt:lpstr> Other involvement of the Caen team in the project</vt:lpstr>
      <vt:lpstr> Challenges</vt:lpstr>
      <vt:lpstr> Challenges</vt:lpstr>
      <vt:lpstr> Challenges</vt:lpstr>
      <vt:lpstr>   That’s all, folks!</vt:lpstr>
    </vt:vector>
  </TitlesOfParts>
  <Company>Université de Caen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Irreversible pathways of evolution: an empirical evaluation of psycholinguistic proposals  </dc:title>
  <dc:creator>Pierre Larrivée</dc:creator>
  <cp:lastModifiedBy>Pierre Larrivée</cp:lastModifiedBy>
  <cp:revision>62</cp:revision>
  <dcterms:created xsi:type="dcterms:W3CDTF">2013-12-22T10:41:45Z</dcterms:created>
  <dcterms:modified xsi:type="dcterms:W3CDTF">2014-02-21T12:16:42Z</dcterms:modified>
</cp:coreProperties>
</file>